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99" r:id="rId4"/>
    <p:sldId id="296" r:id="rId5"/>
    <p:sldId id="289" r:id="rId6"/>
    <p:sldId id="281" r:id="rId7"/>
    <p:sldId id="282" r:id="rId8"/>
    <p:sldId id="283" r:id="rId9"/>
    <p:sldId id="290" r:id="rId10"/>
    <p:sldId id="284" r:id="rId11"/>
    <p:sldId id="285" r:id="rId12"/>
    <p:sldId id="298" r:id="rId13"/>
    <p:sldId id="291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3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IN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IN" smtClean="0"/>
              <a:t>Click to edit Master subtitle style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E23CBD-506A-BC4A-A46C-77822DCE95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283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IN" smtClean="0"/>
              <a:t>Click to edit Master text styles</a:t>
            </a:r>
          </a:p>
          <a:p>
            <a:pPr lvl="1"/>
            <a:r>
              <a:rPr lang="en-IN" smtClean="0"/>
              <a:t>Second level</a:t>
            </a:r>
          </a:p>
          <a:p>
            <a:pPr lvl="2"/>
            <a:r>
              <a:rPr lang="en-IN" smtClean="0"/>
              <a:t>Third level</a:t>
            </a:r>
          </a:p>
          <a:p>
            <a:pPr lvl="3"/>
            <a:r>
              <a:rPr lang="en-IN" smtClean="0"/>
              <a:t>Fourth level</a:t>
            </a:r>
          </a:p>
          <a:p>
            <a:pPr lvl="4"/>
            <a:r>
              <a:rPr lang="en-IN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E3128-493E-3F44-AAA2-E908BF47AA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515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IN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IN" smtClean="0"/>
              <a:t>Click to edit Master text styles</a:t>
            </a:r>
          </a:p>
          <a:p>
            <a:pPr lvl="1"/>
            <a:r>
              <a:rPr lang="en-IN" smtClean="0"/>
              <a:t>Second level</a:t>
            </a:r>
          </a:p>
          <a:p>
            <a:pPr lvl="2"/>
            <a:r>
              <a:rPr lang="en-IN" smtClean="0"/>
              <a:t>Third level</a:t>
            </a:r>
          </a:p>
          <a:p>
            <a:pPr lvl="3"/>
            <a:r>
              <a:rPr lang="en-IN" smtClean="0"/>
              <a:t>Fourth level</a:t>
            </a:r>
          </a:p>
          <a:p>
            <a:pPr lvl="4"/>
            <a:r>
              <a:rPr lang="en-IN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C423E3-1E78-864D-A0BD-87BB530929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smtClean="0"/>
              <a:t>Click to edit Master text styles</a:t>
            </a:r>
          </a:p>
          <a:p>
            <a:pPr lvl="1"/>
            <a:r>
              <a:rPr lang="en-IN" smtClean="0"/>
              <a:t>Second level</a:t>
            </a:r>
          </a:p>
          <a:p>
            <a:pPr lvl="2"/>
            <a:r>
              <a:rPr lang="en-IN" smtClean="0"/>
              <a:t>Third level</a:t>
            </a:r>
          </a:p>
          <a:p>
            <a:pPr lvl="3"/>
            <a:r>
              <a:rPr lang="en-IN" smtClean="0"/>
              <a:t>Fourth level</a:t>
            </a:r>
          </a:p>
          <a:p>
            <a:pPr lvl="4"/>
            <a:r>
              <a:rPr lang="en-IN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E362AF-66F8-E14C-BD66-64C71118D4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734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IN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IN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CB238C-563D-3149-8374-52A92E9EB5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355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IN" smtClean="0"/>
              <a:t>Click to edit Master text styles</a:t>
            </a:r>
          </a:p>
          <a:p>
            <a:pPr lvl="1"/>
            <a:r>
              <a:rPr lang="en-IN" smtClean="0"/>
              <a:t>Second level</a:t>
            </a:r>
          </a:p>
          <a:p>
            <a:pPr lvl="2"/>
            <a:r>
              <a:rPr lang="en-IN" smtClean="0"/>
              <a:t>Third level</a:t>
            </a:r>
          </a:p>
          <a:p>
            <a:pPr lvl="3"/>
            <a:r>
              <a:rPr lang="en-IN" smtClean="0"/>
              <a:t>Fourth level</a:t>
            </a:r>
          </a:p>
          <a:p>
            <a:pPr lvl="4"/>
            <a:r>
              <a:rPr lang="en-IN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IN" smtClean="0"/>
              <a:t>Click to edit Master text styles</a:t>
            </a:r>
          </a:p>
          <a:p>
            <a:pPr lvl="1"/>
            <a:r>
              <a:rPr lang="en-IN" smtClean="0"/>
              <a:t>Second level</a:t>
            </a:r>
          </a:p>
          <a:p>
            <a:pPr lvl="2"/>
            <a:r>
              <a:rPr lang="en-IN" smtClean="0"/>
              <a:t>Third level</a:t>
            </a:r>
          </a:p>
          <a:p>
            <a:pPr lvl="3"/>
            <a:r>
              <a:rPr lang="en-IN" smtClean="0"/>
              <a:t>Fourth level</a:t>
            </a:r>
          </a:p>
          <a:p>
            <a:pPr lvl="4"/>
            <a:r>
              <a:rPr lang="en-IN" smtClean="0"/>
              <a:t>Fifth level</a:t>
            </a:r>
            <a:endParaRPr lang="en-I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020473-9484-9945-B68C-9378E08856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365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IN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I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IN" smtClean="0"/>
              <a:t>Click to edit Master text styles</a:t>
            </a:r>
          </a:p>
          <a:p>
            <a:pPr lvl="1"/>
            <a:r>
              <a:rPr lang="en-IN" smtClean="0"/>
              <a:t>Second level</a:t>
            </a:r>
          </a:p>
          <a:p>
            <a:pPr lvl="2"/>
            <a:r>
              <a:rPr lang="en-IN" smtClean="0"/>
              <a:t>Third level</a:t>
            </a:r>
          </a:p>
          <a:p>
            <a:pPr lvl="3"/>
            <a:r>
              <a:rPr lang="en-IN" smtClean="0"/>
              <a:t>Fourth level</a:t>
            </a:r>
          </a:p>
          <a:p>
            <a:pPr lvl="4"/>
            <a:r>
              <a:rPr lang="en-IN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I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IN" smtClean="0"/>
              <a:t>Click to edit Master text styles</a:t>
            </a:r>
          </a:p>
          <a:p>
            <a:pPr lvl="1"/>
            <a:r>
              <a:rPr lang="en-IN" smtClean="0"/>
              <a:t>Second level</a:t>
            </a:r>
          </a:p>
          <a:p>
            <a:pPr lvl="2"/>
            <a:r>
              <a:rPr lang="en-IN" smtClean="0"/>
              <a:t>Third level</a:t>
            </a:r>
          </a:p>
          <a:p>
            <a:pPr lvl="3"/>
            <a:r>
              <a:rPr lang="en-IN" smtClean="0"/>
              <a:t>Fourth level</a:t>
            </a:r>
          </a:p>
          <a:p>
            <a:pPr lvl="4"/>
            <a:r>
              <a:rPr lang="en-IN" smtClean="0"/>
              <a:t>Fifth level</a:t>
            </a:r>
            <a:endParaRPr lang="en-I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31CD34-153E-E441-A135-98890F63DD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188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Click to edit Master title style</a:t>
            </a:r>
            <a:endParaRPr lang="en-I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DAEB5-25E8-7D4C-9226-E432042B51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34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F8F1C8-FA1E-9144-8232-1707651BC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06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IN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IN" smtClean="0"/>
              <a:t>Click to edit Master text styles</a:t>
            </a:r>
          </a:p>
          <a:p>
            <a:pPr lvl="1"/>
            <a:r>
              <a:rPr lang="en-IN" smtClean="0"/>
              <a:t>Second level</a:t>
            </a:r>
          </a:p>
          <a:p>
            <a:pPr lvl="2"/>
            <a:r>
              <a:rPr lang="en-IN" smtClean="0"/>
              <a:t>Third level</a:t>
            </a:r>
          </a:p>
          <a:p>
            <a:pPr lvl="3"/>
            <a:r>
              <a:rPr lang="en-IN" smtClean="0"/>
              <a:t>Fourth level</a:t>
            </a:r>
          </a:p>
          <a:p>
            <a:pPr lvl="4"/>
            <a:r>
              <a:rPr lang="en-IN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IN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DE16A4-8EEA-7D45-9C62-89C986AB15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925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IN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IN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IN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E2EC75-EAA2-3E4D-AC79-B7ED6E2E16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116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1070152-2376-5043-A9D7-595455C47FB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051720" y="2132856"/>
            <a:ext cx="4286250" cy="1500188"/>
          </a:xfrm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chemeClr val="bg2"/>
                </a:solidFill>
                <a:latin typeface="Broadway" charset="0"/>
                <a:ea typeface="MS PGothic" charset="0"/>
              </a:rPr>
              <a:t>OCULOMOTOR SYSTEM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   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85800" y="404813"/>
            <a:ext cx="7772400" cy="5691187"/>
          </a:xfrm>
        </p:spPr>
        <p:txBody>
          <a:bodyPr/>
          <a:lstStyle/>
          <a:p>
            <a:pPr>
              <a:buFontTx/>
              <a:buNone/>
            </a:pPr>
            <a:r>
              <a:rPr lang="en-US" sz="2400">
                <a:solidFill>
                  <a:srgbClr val="C00000"/>
                </a:solidFill>
                <a:latin typeface="Times New Roman" charset="0"/>
                <a:ea typeface="MS PGothic" charset="0"/>
              </a:rPr>
              <a:t>6) </a:t>
            </a:r>
            <a:r>
              <a:rPr lang="en-US" sz="2400" b="1" i="1">
                <a:solidFill>
                  <a:srgbClr val="C00000"/>
                </a:solidFill>
                <a:latin typeface="Times New Roman" charset="0"/>
                <a:ea typeface="MS PGothic" charset="0"/>
              </a:rPr>
              <a:t>orbital syndrome of the III</a:t>
            </a:r>
            <a:r>
              <a:rPr lang="en-US" sz="2400" b="1" i="1" baseline="30000">
                <a:solidFill>
                  <a:srgbClr val="C00000"/>
                </a:solidFill>
                <a:latin typeface="Times New Roman" charset="0"/>
                <a:ea typeface="MS PGothic" charset="0"/>
              </a:rPr>
              <a:t>rd </a:t>
            </a:r>
            <a:r>
              <a:rPr lang="en-US" sz="2400" b="1" i="1">
                <a:solidFill>
                  <a:srgbClr val="C00000"/>
                </a:solidFill>
                <a:latin typeface="Times New Roman" charset="0"/>
                <a:ea typeface="MS PGothic" charset="0"/>
              </a:rPr>
              <a:t>nerve </a:t>
            </a:r>
          </a:p>
          <a:p>
            <a:r>
              <a:rPr lang="en-US" sz="2400">
                <a:solidFill>
                  <a:srgbClr val="C00000"/>
                </a:solidFill>
                <a:latin typeface="Times New Roman" charset="0"/>
                <a:ea typeface="MS PGothic" charset="0"/>
              </a:rPr>
              <a:t>- at orbital apex, III</a:t>
            </a:r>
            <a:r>
              <a:rPr lang="en-US" sz="2400" baseline="30000">
                <a:solidFill>
                  <a:srgbClr val="C00000"/>
                </a:solidFill>
                <a:latin typeface="Times New Roman" charset="0"/>
                <a:ea typeface="MS PGothic" charset="0"/>
              </a:rPr>
              <a:t>rd </a:t>
            </a:r>
            <a:r>
              <a:rPr lang="en-US" sz="2400">
                <a:solidFill>
                  <a:srgbClr val="C00000"/>
                </a:solidFill>
                <a:latin typeface="Times New Roman" charset="0"/>
                <a:ea typeface="MS PGothic" charset="0"/>
              </a:rPr>
              <a:t>nerve splits into </a:t>
            </a:r>
            <a:r>
              <a:rPr lang="en-US" sz="2400" b="1">
                <a:solidFill>
                  <a:srgbClr val="C00000"/>
                </a:solidFill>
                <a:latin typeface="Times New Roman" charset="0"/>
                <a:ea typeface="MS PGothic" charset="0"/>
              </a:rPr>
              <a:t>superior division (</a:t>
            </a:r>
            <a:r>
              <a:rPr lang="en-US" sz="2400" b="1" i="1">
                <a:solidFill>
                  <a:srgbClr val="C00000"/>
                </a:solidFill>
                <a:latin typeface="Times New Roman" charset="0"/>
                <a:ea typeface="MS PGothic" charset="0"/>
              </a:rPr>
              <a:t>levator + SR muscle) and the inferior division (MR, IR, IO &amp; parasympathetics) </a:t>
            </a:r>
          </a:p>
          <a:p>
            <a:r>
              <a:rPr lang="en-US" sz="2400">
                <a:solidFill>
                  <a:srgbClr val="C00000"/>
                </a:solidFill>
                <a:latin typeface="Times New Roman" charset="0"/>
                <a:ea typeface="MS PGothic" charset="0"/>
              </a:rPr>
              <a:t>- </a:t>
            </a:r>
            <a:r>
              <a:rPr lang="en-US" sz="2400" b="1">
                <a:solidFill>
                  <a:srgbClr val="C00000"/>
                </a:solidFill>
                <a:latin typeface="Times New Roman" charset="0"/>
                <a:ea typeface="MS PGothic" charset="0"/>
              </a:rPr>
              <a:t>divisional III</a:t>
            </a:r>
            <a:r>
              <a:rPr lang="en-US" sz="2400" b="1" baseline="30000">
                <a:solidFill>
                  <a:srgbClr val="C00000"/>
                </a:solidFill>
                <a:latin typeface="Times New Roman" charset="0"/>
                <a:ea typeface="MS PGothic" charset="0"/>
              </a:rPr>
              <a:t>rd </a:t>
            </a:r>
            <a:r>
              <a:rPr lang="en-US" sz="2400" b="1">
                <a:solidFill>
                  <a:srgbClr val="C00000"/>
                </a:solidFill>
                <a:latin typeface="Times New Roman" charset="0"/>
                <a:ea typeface="MS PGothic" charset="0"/>
              </a:rPr>
              <a:t>nerve palsies arise which are of localizing value to this locale</a:t>
            </a:r>
          </a:p>
          <a:p>
            <a:r>
              <a:rPr lang="en-US" sz="2400" b="1">
                <a:solidFill>
                  <a:srgbClr val="C00000"/>
                </a:solidFill>
                <a:latin typeface="Times New Roman" charset="0"/>
                <a:ea typeface="MS PGothic" charset="0"/>
              </a:rPr>
              <a:t>Pseudodivisional palsy-</a:t>
            </a:r>
            <a:r>
              <a:rPr lang="en-US" sz="2400">
                <a:solidFill>
                  <a:srgbClr val="C00000"/>
                </a:solidFill>
                <a:latin typeface="Times New Roman" charset="0"/>
                <a:ea typeface="MS PGothic" charset="0"/>
              </a:rPr>
              <a:t>incomplete lesions involving fascicles in midbrain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0" y="3286125"/>
            <a:ext cx="5286375" cy="3071813"/>
          </a:xfrm>
        </p:spPr>
        <p:txBody>
          <a:bodyPr/>
          <a:lstStyle/>
          <a:p>
            <a:pPr algn="l" eaLnBrk="1" hangingPunct="1">
              <a:buFontTx/>
              <a:buChar char="•"/>
            </a:pPr>
            <a:r>
              <a:rPr lang="en-US" sz="2000">
                <a:latin typeface="Times New Roman" charset="0"/>
                <a:ea typeface="MS PGothic" charset="0"/>
              </a:rPr>
              <a:t>Pupillomotor fibres pass superficially in superomedian part of nerve – supplied by pial blood vessels – </a:t>
            </a:r>
            <a:r>
              <a:rPr lang="en-US" sz="2000" i="1">
                <a:solidFill>
                  <a:srgbClr val="FF0000"/>
                </a:solidFill>
                <a:latin typeface="Times New Roman" charset="0"/>
                <a:ea typeface="MS PGothic" charset="0"/>
              </a:rPr>
              <a:t>while main trunk of 3</a:t>
            </a:r>
            <a:r>
              <a:rPr lang="en-US" sz="2000" i="1" baseline="30000">
                <a:solidFill>
                  <a:srgbClr val="FF0000"/>
                </a:solidFill>
                <a:latin typeface="Times New Roman" charset="0"/>
                <a:ea typeface="MS PGothic" charset="0"/>
              </a:rPr>
              <a:t>rd</a:t>
            </a:r>
            <a:r>
              <a:rPr lang="en-US" sz="2000" i="1">
                <a:solidFill>
                  <a:srgbClr val="FF0000"/>
                </a:solidFill>
                <a:latin typeface="Times New Roman" charset="0"/>
                <a:ea typeface="MS PGothic" charset="0"/>
              </a:rPr>
              <a:t> nerve is supplied by vasa nervosum</a:t>
            </a:r>
            <a:r>
              <a:rPr lang="en-US" sz="2000">
                <a:latin typeface="Times New Roman" charset="0"/>
                <a:ea typeface="MS PGothic" charset="0"/>
              </a:rPr>
              <a:t/>
            </a:r>
            <a:br>
              <a:rPr lang="en-US" sz="2000">
                <a:latin typeface="Times New Roman" charset="0"/>
                <a:ea typeface="MS PGothic" charset="0"/>
              </a:rPr>
            </a:br>
            <a:r>
              <a:rPr lang="en-US" sz="2000">
                <a:latin typeface="Times New Roman" charset="0"/>
                <a:ea typeface="MS PGothic" charset="0"/>
              </a:rPr>
              <a:t>Therefore aneurysm presses on pial vessels externally – total 3</a:t>
            </a:r>
            <a:r>
              <a:rPr lang="en-US" sz="2000" baseline="30000">
                <a:latin typeface="Times New Roman" charset="0"/>
                <a:ea typeface="MS PGothic" charset="0"/>
              </a:rPr>
              <a:t>rd</a:t>
            </a:r>
            <a:r>
              <a:rPr lang="en-US" sz="2000">
                <a:latin typeface="Times New Roman" charset="0"/>
                <a:ea typeface="MS PGothic" charset="0"/>
              </a:rPr>
              <a:t> nerve palsy including pupils</a:t>
            </a:r>
            <a:br>
              <a:rPr lang="en-US" sz="2000">
                <a:latin typeface="Times New Roman" charset="0"/>
                <a:ea typeface="MS PGothic" charset="0"/>
              </a:rPr>
            </a:br>
            <a:r>
              <a:rPr lang="en-US" sz="2000" b="1" i="1">
                <a:solidFill>
                  <a:srgbClr val="FF0000"/>
                </a:solidFill>
                <a:latin typeface="Times New Roman" charset="0"/>
                <a:ea typeface="MS PGothic" charset="0"/>
              </a:rPr>
              <a:t>Microangiopathy affects vasa nervosa- produces pupil sparing 3</a:t>
            </a:r>
            <a:r>
              <a:rPr lang="en-US" sz="2000" b="1" i="1" baseline="30000">
                <a:solidFill>
                  <a:srgbClr val="FF0000"/>
                </a:solidFill>
                <a:latin typeface="Times New Roman" charset="0"/>
                <a:ea typeface="MS PGothic" charset="0"/>
              </a:rPr>
              <a:t>rd</a:t>
            </a:r>
            <a:r>
              <a:rPr lang="en-US" sz="2000" b="1" i="1">
                <a:solidFill>
                  <a:srgbClr val="FF0000"/>
                </a:solidFill>
                <a:latin typeface="Times New Roman" charset="0"/>
                <a:ea typeface="MS PGothic" charset="0"/>
              </a:rPr>
              <a:t> nerve palsy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type="subTitle" idx="1"/>
          </p:nvPr>
        </p:nvSpPr>
        <p:spPr>
          <a:xfrm>
            <a:off x="5286375" y="0"/>
            <a:ext cx="3857625" cy="5638800"/>
          </a:xfrm>
        </p:spPr>
        <p:txBody>
          <a:bodyPr/>
          <a:lstStyle/>
          <a:p>
            <a:pPr algn="l"/>
            <a:r>
              <a:rPr lang="en-US" sz="2400">
                <a:latin typeface="Times New Roman" charset="0"/>
                <a:ea typeface="MS PGothic" charset="0"/>
              </a:rPr>
              <a:t>7) </a:t>
            </a:r>
            <a:r>
              <a:rPr lang="en-US" sz="2400" b="1" i="1">
                <a:latin typeface="Times New Roman" charset="0"/>
                <a:ea typeface="MS PGothic" charset="0"/>
              </a:rPr>
              <a:t>pupil-sparing, isolated III</a:t>
            </a:r>
            <a:r>
              <a:rPr lang="en-US" sz="2400" b="1" i="1" baseline="30000">
                <a:latin typeface="Times New Roman" charset="0"/>
                <a:ea typeface="MS PGothic" charset="0"/>
              </a:rPr>
              <a:t>rd </a:t>
            </a:r>
            <a:r>
              <a:rPr lang="en-US" sz="2400" b="1" i="1">
                <a:latin typeface="Times New Roman" charset="0"/>
                <a:ea typeface="MS PGothic" charset="0"/>
              </a:rPr>
              <a:t>nerve palsies </a:t>
            </a:r>
          </a:p>
          <a:p>
            <a:pPr algn="l"/>
            <a:r>
              <a:rPr lang="en-US" sz="2400">
                <a:latin typeface="Times New Roman" charset="0"/>
                <a:ea typeface="MS PGothic" charset="0"/>
              </a:rPr>
              <a:t>- </a:t>
            </a:r>
            <a:r>
              <a:rPr lang="en-US" sz="2400" i="1">
                <a:latin typeface="Times New Roman" charset="0"/>
                <a:ea typeface="MS PGothic" charset="0"/>
              </a:rPr>
              <a:t>small caliber, poorly myelinated parasympathetic fibers tend to locate to the superonasal portion of the peripheral III</a:t>
            </a:r>
            <a:r>
              <a:rPr lang="en-US" sz="2400" i="1" baseline="30000">
                <a:latin typeface="Times New Roman" charset="0"/>
                <a:ea typeface="MS PGothic" charset="0"/>
              </a:rPr>
              <a:t>rd </a:t>
            </a:r>
            <a:r>
              <a:rPr lang="en-US" sz="2400" i="1">
                <a:latin typeface="Times New Roman" charset="0"/>
                <a:ea typeface="MS PGothic" charset="0"/>
              </a:rPr>
              <a:t>nerve </a:t>
            </a:r>
          </a:p>
          <a:p>
            <a:pPr algn="l"/>
            <a:r>
              <a:rPr lang="en-US" sz="2400">
                <a:latin typeface="Times New Roman" charset="0"/>
                <a:ea typeface="MS PGothic" charset="0"/>
              </a:rPr>
              <a:t>- 80% of </a:t>
            </a:r>
            <a:r>
              <a:rPr lang="en-US" sz="2400" b="1">
                <a:latin typeface="Times New Roman" charset="0"/>
                <a:ea typeface="MS PGothic" charset="0"/>
              </a:rPr>
              <a:t>diabetic III</a:t>
            </a:r>
            <a:r>
              <a:rPr lang="en-US" sz="2400" b="1" baseline="30000">
                <a:latin typeface="Times New Roman" charset="0"/>
                <a:ea typeface="MS PGothic" charset="0"/>
              </a:rPr>
              <a:t>rd </a:t>
            </a:r>
            <a:r>
              <a:rPr lang="en-US" sz="2400" b="1">
                <a:latin typeface="Times New Roman" charset="0"/>
                <a:ea typeface="MS PGothic" charset="0"/>
              </a:rPr>
              <a:t>nerve palsies are </a:t>
            </a:r>
            <a:r>
              <a:rPr lang="en-US" sz="2400" b="1" i="1">
                <a:latin typeface="Times New Roman" charset="0"/>
                <a:ea typeface="MS PGothic" charset="0"/>
              </a:rPr>
              <a:t>pupil sparing </a:t>
            </a:r>
          </a:p>
          <a:p>
            <a:pPr algn="l"/>
            <a:r>
              <a:rPr lang="en-US" sz="2400">
                <a:latin typeface="Times New Roman" charset="0"/>
                <a:ea typeface="MS PGothic" charset="0"/>
              </a:rPr>
              <a:t>- 95% of </a:t>
            </a:r>
            <a:r>
              <a:rPr lang="en-US" sz="2400" b="1">
                <a:latin typeface="Times New Roman" charset="0"/>
                <a:ea typeface="MS PGothic" charset="0"/>
              </a:rPr>
              <a:t>compressive III</a:t>
            </a:r>
            <a:r>
              <a:rPr lang="en-US" sz="2400" b="1" baseline="30000">
                <a:latin typeface="Times New Roman" charset="0"/>
                <a:ea typeface="MS PGothic" charset="0"/>
              </a:rPr>
              <a:t>rd </a:t>
            </a:r>
            <a:r>
              <a:rPr lang="en-US" sz="2400" b="1">
                <a:latin typeface="Times New Roman" charset="0"/>
                <a:ea typeface="MS PGothic" charset="0"/>
              </a:rPr>
              <a:t>nerve palsies have pupil involvement</a:t>
            </a:r>
          </a:p>
          <a:p>
            <a:pPr algn="l"/>
            <a:r>
              <a:rPr lang="en-US" sz="2400" b="1" i="1">
                <a:solidFill>
                  <a:srgbClr val="FF0000"/>
                </a:solidFill>
                <a:latin typeface="Times New Roman" charset="0"/>
                <a:ea typeface="MS PGothic" charset="0"/>
              </a:rPr>
              <a:t>Microvascular palsies are sudden onset painful,usually pupillary sparing,begin to resolve by about 2 months and donot result in aberrant regeneration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Times New Roman" charset="0"/>
              <a:ea typeface="MS PGothic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>
                <a:latin typeface="Times New Roman" charset="0"/>
                <a:ea typeface="MS PGothic" charset="0"/>
              </a:rPr>
              <a:t>very short fascicular course so </a:t>
            </a:r>
            <a:r>
              <a:rPr lang="en-US" sz="2000" b="1">
                <a:latin typeface="Times New Roman" charset="0"/>
                <a:ea typeface="MS PGothic" charset="0"/>
              </a:rPr>
              <a:t>fascicular syndromes are rare </a:t>
            </a:r>
          </a:p>
          <a:p>
            <a:r>
              <a:rPr lang="en-US" sz="2000">
                <a:latin typeface="Times New Roman" charset="0"/>
                <a:ea typeface="MS PGothic" charset="0"/>
              </a:rPr>
              <a:t>- IV</a:t>
            </a:r>
            <a:r>
              <a:rPr lang="en-US" sz="2000" baseline="30000">
                <a:latin typeface="Times New Roman" charset="0"/>
                <a:ea typeface="MS PGothic" charset="0"/>
              </a:rPr>
              <a:t>th </a:t>
            </a:r>
            <a:r>
              <a:rPr lang="en-US" sz="2000">
                <a:latin typeface="Times New Roman" charset="0"/>
                <a:ea typeface="MS PGothic" charset="0"/>
              </a:rPr>
              <a:t>nerve usually affected at point of decussation [ = </a:t>
            </a:r>
            <a:r>
              <a:rPr lang="en-US" sz="2000" b="1" i="1">
                <a:latin typeface="Times New Roman" charset="0"/>
                <a:ea typeface="MS PGothic" charset="0"/>
              </a:rPr>
              <a:t>anterior medullary velum] </a:t>
            </a:r>
          </a:p>
          <a:p>
            <a:r>
              <a:rPr lang="en-US" sz="2000">
                <a:latin typeface="Times New Roman" charset="0"/>
                <a:ea typeface="MS PGothic" charset="0"/>
              </a:rPr>
              <a:t>or along subarachnoid course </a:t>
            </a:r>
          </a:p>
          <a:p>
            <a:r>
              <a:rPr lang="en-US" sz="2000">
                <a:latin typeface="Times New Roman" charset="0"/>
                <a:ea typeface="MS PGothic" charset="0"/>
              </a:rPr>
              <a:t>clinically: </a:t>
            </a:r>
          </a:p>
          <a:p>
            <a:r>
              <a:rPr lang="en-US" sz="2000">
                <a:latin typeface="Times New Roman" charset="0"/>
                <a:ea typeface="MS PGothic" charset="0"/>
              </a:rPr>
              <a:t>- a IV</a:t>
            </a:r>
            <a:r>
              <a:rPr lang="en-US" sz="2000" baseline="30000">
                <a:latin typeface="Times New Roman" charset="0"/>
                <a:ea typeface="MS PGothic" charset="0"/>
              </a:rPr>
              <a:t>th </a:t>
            </a:r>
            <a:r>
              <a:rPr lang="en-US" sz="2000">
                <a:latin typeface="Times New Roman" charset="0"/>
                <a:ea typeface="MS PGothic" charset="0"/>
              </a:rPr>
              <a:t>nerve palsy is the </a:t>
            </a:r>
            <a:r>
              <a:rPr lang="en-US" sz="2000" b="1">
                <a:latin typeface="Times New Roman" charset="0"/>
                <a:ea typeface="MS PGothic" charset="0"/>
              </a:rPr>
              <a:t>most common, isolated oculomotor nerve palsy seen </a:t>
            </a:r>
          </a:p>
          <a:p>
            <a:r>
              <a:rPr lang="en-US" sz="2000">
                <a:latin typeface="Times New Roman" charset="0"/>
                <a:ea typeface="MS PGothic" charset="0"/>
              </a:rPr>
              <a:t>- in almost all of the neurological literature, a VI</a:t>
            </a:r>
            <a:r>
              <a:rPr lang="en-US" sz="2000" baseline="30000">
                <a:latin typeface="Times New Roman" charset="0"/>
                <a:ea typeface="MS PGothic" charset="0"/>
              </a:rPr>
              <a:t>th </a:t>
            </a:r>
            <a:r>
              <a:rPr lang="en-US" sz="2000">
                <a:latin typeface="Times New Roman" charset="0"/>
                <a:ea typeface="MS PGothic" charset="0"/>
              </a:rPr>
              <a:t>nerve palsy is always quoted as #1 </a:t>
            </a:r>
          </a:p>
          <a:p>
            <a:r>
              <a:rPr lang="en-US" sz="2000">
                <a:latin typeface="Times New Roman" charset="0"/>
                <a:ea typeface="MS PGothic" charset="0"/>
              </a:rPr>
              <a:t>- the major problem in diagnosis is </a:t>
            </a:r>
          </a:p>
          <a:p>
            <a:r>
              <a:rPr lang="en-US" sz="2000" b="1">
                <a:latin typeface="Times New Roman" charset="0"/>
                <a:ea typeface="MS PGothic" charset="0"/>
              </a:rPr>
              <a:t>in only 30% of recent onset IV</a:t>
            </a:r>
            <a:r>
              <a:rPr lang="en-US" sz="2000" b="1" baseline="30000">
                <a:latin typeface="Times New Roman" charset="0"/>
                <a:ea typeface="MS PGothic" charset="0"/>
              </a:rPr>
              <a:t>th </a:t>
            </a:r>
            <a:r>
              <a:rPr lang="en-US" sz="2000" b="1">
                <a:latin typeface="Times New Roman" charset="0"/>
                <a:ea typeface="MS PGothic" charset="0"/>
              </a:rPr>
              <a:t>n. palsies is the diplopia maximal down-and-in where it customarily assessed </a:t>
            </a:r>
          </a:p>
          <a:p>
            <a:r>
              <a:rPr lang="en-US" sz="2000">
                <a:latin typeface="Times New Roman" charset="0"/>
                <a:ea typeface="MS PGothic" charset="0"/>
              </a:rPr>
              <a:t>- </a:t>
            </a:r>
            <a:r>
              <a:rPr lang="en-US" sz="2000" b="1" i="1">
                <a:latin typeface="Times New Roman" charset="0"/>
                <a:ea typeface="MS PGothic" charset="0"/>
              </a:rPr>
              <a:t>vertical diplopia after closed head trauma is a IV</a:t>
            </a:r>
            <a:r>
              <a:rPr lang="en-US" sz="2000" b="1" i="1" baseline="30000">
                <a:latin typeface="Times New Roman" charset="0"/>
                <a:ea typeface="MS PGothic" charset="0"/>
              </a:rPr>
              <a:t>th </a:t>
            </a:r>
            <a:r>
              <a:rPr lang="en-US" sz="2000" b="1" i="1">
                <a:latin typeface="Times New Roman" charset="0"/>
                <a:ea typeface="MS PGothic" charset="0"/>
              </a:rPr>
              <a:t>n. palsy until proven otherwise</a:t>
            </a:r>
            <a:endParaRPr lang="en-US" sz="2000">
              <a:latin typeface="Times New Roman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 eaLnBrk="1" hangingPunct="1"/>
            <a:r>
              <a:rPr lang="en-US" sz="2400" b="1">
                <a:latin typeface="Times New Roman" charset="0"/>
                <a:ea typeface="MS PGothic" charset="0"/>
              </a:rPr>
              <a:t>FASCICULUS </a:t>
            </a:r>
            <a:br>
              <a:rPr lang="en-US" sz="2400" b="1">
                <a:latin typeface="Times New Roman" charset="0"/>
                <a:ea typeface="MS PGothic" charset="0"/>
              </a:rPr>
            </a:br>
            <a:r>
              <a:rPr lang="en-US" sz="2400" b="1">
                <a:latin typeface="Times New Roman" charset="0"/>
                <a:ea typeface="MS PGothic" charset="0"/>
              </a:rPr>
              <a:t>Passes through red nucleus and then through medial aspect of cerebral peduncle</a:t>
            </a:r>
            <a:br>
              <a:rPr lang="en-US" sz="2400" b="1">
                <a:latin typeface="Times New Roman" charset="0"/>
                <a:ea typeface="MS PGothic" charset="0"/>
              </a:rPr>
            </a:br>
            <a:endParaRPr lang="en-US" sz="2400" b="1">
              <a:latin typeface="Times New Roman" charset="0"/>
              <a:ea typeface="MS PGothic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692275" y="1500188"/>
            <a:ext cx="7451725" cy="5357812"/>
          </a:xfrm>
        </p:spPr>
        <p:txBody>
          <a:bodyPr/>
          <a:lstStyle/>
          <a:p>
            <a:pPr marL="514350" indent="-514350" eaLnBrk="1" hangingPunct="1"/>
            <a:r>
              <a:rPr lang="en-US" sz="2000">
                <a:latin typeface="Times New Roman" charset="0"/>
                <a:ea typeface="MS PGothic" charset="0"/>
              </a:rPr>
              <a:t>Lesion of the fasciculus leads to:</a:t>
            </a:r>
          </a:p>
          <a:p>
            <a:pPr marL="514350" indent="-514350" eaLnBrk="1" hangingPunct="1"/>
            <a:r>
              <a:rPr lang="en-US" sz="2000" b="1">
                <a:solidFill>
                  <a:srgbClr val="009973"/>
                </a:solidFill>
                <a:latin typeface="Times New Roman" charset="0"/>
                <a:ea typeface="MS PGothic" charset="0"/>
              </a:rPr>
              <a:t>BENEDIKT</a:t>
            </a:r>
            <a:r>
              <a:rPr lang="ja-JP" altLang="en-US" sz="2000" b="1">
                <a:solidFill>
                  <a:srgbClr val="009973"/>
                </a:solidFill>
                <a:latin typeface="Times New Roman" charset="0"/>
                <a:ea typeface="MS PGothic" charset="0"/>
              </a:rPr>
              <a:t>’</a:t>
            </a:r>
            <a:r>
              <a:rPr lang="en-US" altLang="ja-JP" sz="2000" b="1">
                <a:solidFill>
                  <a:srgbClr val="009973"/>
                </a:solidFill>
                <a:latin typeface="Times New Roman" charset="0"/>
                <a:ea typeface="MS PGothic" charset="0"/>
              </a:rPr>
              <a:t>S SYNDROME </a:t>
            </a:r>
            <a:r>
              <a:rPr lang="en-US" altLang="ja-JP" sz="2000">
                <a:latin typeface="Times New Roman" charset="0"/>
                <a:ea typeface="MS PGothic" charset="0"/>
              </a:rPr>
              <a:t>– damage to dorsal part of fasciculus as it passes through  red nucleus leads to ipsilateral 3</a:t>
            </a:r>
            <a:r>
              <a:rPr lang="en-US" altLang="ja-JP" sz="2000" baseline="30000">
                <a:latin typeface="Times New Roman" charset="0"/>
                <a:ea typeface="MS PGothic" charset="0"/>
              </a:rPr>
              <a:t>rd</a:t>
            </a:r>
            <a:r>
              <a:rPr lang="en-US" altLang="ja-JP" sz="2000">
                <a:latin typeface="Times New Roman" charset="0"/>
                <a:ea typeface="MS PGothic" charset="0"/>
              </a:rPr>
              <a:t> nerve palsy , contralateral ataxia ,flapping  tremors.</a:t>
            </a:r>
          </a:p>
          <a:p>
            <a:pPr marL="514350" indent="-514350" eaLnBrk="1" hangingPunct="1"/>
            <a:r>
              <a:rPr lang="en-US" sz="2000" b="1">
                <a:solidFill>
                  <a:srgbClr val="009973"/>
                </a:solidFill>
                <a:latin typeface="Times New Roman" charset="0"/>
                <a:ea typeface="MS PGothic" charset="0"/>
              </a:rPr>
              <a:t>WEBERS SYNDROME- </a:t>
            </a:r>
            <a:r>
              <a:rPr lang="en-US" sz="2000">
                <a:latin typeface="Times New Roman" charset="0"/>
                <a:ea typeface="MS PGothic" charset="0"/>
              </a:rPr>
              <a:t>damage to the ventral part of fasciculus as it passes through  cerebral peduncle leads to ipsilateral 3</a:t>
            </a:r>
            <a:r>
              <a:rPr lang="en-US" sz="2000" baseline="30000">
                <a:latin typeface="Times New Roman" charset="0"/>
                <a:ea typeface="MS PGothic" charset="0"/>
              </a:rPr>
              <a:t>rd</a:t>
            </a:r>
            <a:r>
              <a:rPr lang="en-US" sz="2000">
                <a:latin typeface="Times New Roman" charset="0"/>
                <a:ea typeface="MS PGothic" charset="0"/>
              </a:rPr>
              <a:t> nerve palsy, contralateral hemiplegia. </a:t>
            </a:r>
          </a:p>
          <a:p>
            <a:pPr marL="514350" indent="-514350" eaLnBrk="1" hangingPunct="1">
              <a:buFontTx/>
              <a:buNone/>
            </a:pPr>
            <a:r>
              <a:rPr lang="en-US" sz="2000">
                <a:latin typeface="Times New Roman" charset="0"/>
                <a:ea typeface="MS PGothic" charset="0"/>
              </a:rPr>
              <a:t>                      </a:t>
            </a:r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2286000" y="3013075"/>
            <a:ext cx="457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  <a:ea typeface="MS PGothic" charset="0"/>
              </a:rPr>
              <a:t>  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0" y="214313"/>
            <a:ext cx="9144000" cy="58816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b="1" i="1">
                <a:solidFill>
                  <a:srgbClr val="FF0000"/>
                </a:solidFill>
                <a:latin typeface="Times New Roman" charset="0"/>
                <a:ea typeface="MS PGothic" charset="0"/>
              </a:rPr>
              <a:t>1</a:t>
            </a:r>
            <a:r>
              <a:rPr lang="en-US" sz="2800" b="1" i="1" baseline="30000">
                <a:solidFill>
                  <a:srgbClr val="FF0000"/>
                </a:solidFill>
                <a:latin typeface="Times New Roman" charset="0"/>
                <a:ea typeface="MS PGothic" charset="0"/>
              </a:rPr>
              <a:t>st</a:t>
            </a:r>
            <a:r>
              <a:rPr lang="en-US" sz="2800" b="1" i="1">
                <a:solidFill>
                  <a:srgbClr val="FF0000"/>
                </a:solidFill>
                <a:latin typeface="Times New Roman" charset="0"/>
                <a:ea typeface="MS PGothic" charset="0"/>
              </a:rPr>
              <a:t> order neuron </a:t>
            </a:r>
            <a:r>
              <a:rPr lang="en-US" sz="2800">
                <a:latin typeface="Times New Roman" charset="0"/>
                <a:ea typeface="MS PGothic" charset="0"/>
              </a:rPr>
              <a:t>– </a:t>
            </a:r>
            <a:r>
              <a:rPr lang="en-US" sz="2800" u="sng">
                <a:latin typeface="Times New Roman" charset="0"/>
                <a:ea typeface="MS PGothic" charset="0"/>
              </a:rPr>
              <a:t>retina to pretectal nucleus</a:t>
            </a:r>
          </a:p>
          <a:p>
            <a:pPr eaLnBrk="1" hangingPunct="1"/>
            <a:r>
              <a:rPr lang="en-US" sz="2800">
                <a:latin typeface="Times New Roman" charset="0"/>
                <a:ea typeface="MS PGothic" charset="0"/>
              </a:rPr>
              <a:t> nasal fibres – contralateral pretectal nucleus</a:t>
            </a:r>
          </a:p>
          <a:p>
            <a:pPr eaLnBrk="1" hangingPunct="1"/>
            <a:r>
              <a:rPr lang="en-US" sz="2800">
                <a:latin typeface="Times New Roman" charset="0"/>
                <a:ea typeface="MS PGothic" charset="0"/>
              </a:rPr>
              <a:t>temporal fibres – ipsilateral pretectal nucleus</a:t>
            </a:r>
          </a:p>
          <a:p>
            <a:pPr eaLnBrk="1" hangingPunct="1">
              <a:buFontTx/>
              <a:buNone/>
            </a:pPr>
            <a:r>
              <a:rPr lang="en-US" sz="2800" b="1" i="1">
                <a:solidFill>
                  <a:srgbClr val="FF0000"/>
                </a:solidFill>
                <a:latin typeface="Times New Roman" charset="0"/>
                <a:ea typeface="MS PGothic" charset="0"/>
              </a:rPr>
              <a:t>2</a:t>
            </a:r>
            <a:r>
              <a:rPr lang="en-US" sz="2800" b="1" i="1" baseline="30000">
                <a:solidFill>
                  <a:srgbClr val="FF0000"/>
                </a:solidFill>
                <a:latin typeface="Times New Roman" charset="0"/>
                <a:ea typeface="MS PGothic" charset="0"/>
              </a:rPr>
              <a:t>nd</a:t>
            </a:r>
            <a:r>
              <a:rPr lang="en-US" sz="2800" b="1" i="1">
                <a:solidFill>
                  <a:srgbClr val="FF0000"/>
                </a:solidFill>
                <a:latin typeface="Times New Roman" charset="0"/>
                <a:ea typeface="MS PGothic" charset="0"/>
              </a:rPr>
              <a:t> order neuron </a:t>
            </a:r>
            <a:r>
              <a:rPr lang="en-US" sz="2800">
                <a:latin typeface="Times New Roman" charset="0"/>
                <a:ea typeface="MS PGothic" charset="0"/>
              </a:rPr>
              <a:t>– </a:t>
            </a:r>
            <a:r>
              <a:rPr lang="en-US" sz="2800" u="sng">
                <a:latin typeface="Times New Roman" charset="0"/>
                <a:ea typeface="MS PGothic" charset="0"/>
              </a:rPr>
              <a:t>connects each pretectal nucleus to both edinger westphal nuclei,</a:t>
            </a:r>
            <a:r>
              <a:rPr lang="en-US" sz="2800">
                <a:latin typeface="Times New Roman" charset="0"/>
                <a:ea typeface="MS PGothic" charset="0"/>
              </a:rPr>
              <a:t>therefore unilateral light stimulus – bilateral symmetrical pupillary constriction </a:t>
            </a:r>
          </a:p>
          <a:p>
            <a:pPr eaLnBrk="1" hangingPunct="1"/>
            <a:r>
              <a:rPr lang="en-US" sz="2800">
                <a:latin typeface="Times New Roman" charset="0"/>
                <a:ea typeface="MS PGothic" charset="0"/>
              </a:rPr>
              <a:t>damaged by syphilis – light – near dissociation</a:t>
            </a:r>
          </a:p>
          <a:p>
            <a:pPr eaLnBrk="1" hangingPunct="1">
              <a:buFontTx/>
              <a:buNone/>
            </a:pPr>
            <a:r>
              <a:rPr lang="en-US" sz="2800" b="1" i="1">
                <a:solidFill>
                  <a:srgbClr val="FF0000"/>
                </a:solidFill>
                <a:latin typeface="Times New Roman" charset="0"/>
                <a:ea typeface="MS PGothic" charset="0"/>
              </a:rPr>
              <a:t>3</a:t>
            </a:r>
            <a:r>
              <a:rPr lang="en-US" sz="2800" b="1" i="1" baseline="30000">
                <a:solidFill>
                  <a:srgbClr val="FF0000"/>
                </a:solidFill>
                <a:latin typeface="Times New Roman" charset="0"/>
                <a:ea typeface="MS PGothic" charset="0"/>
              </a:rPr>
              <a:t>rd</a:t>
            </a:r>
            <a:r>
              <a:rPr lang="en-US" sz="2800" b="1" i="1">
                <a:solidFill>
                  <a:srgbClr val="FF0000"/>
                </a:solidFill>
                <a:latin typeface="Times New Roman" charset="0"/>
                <a:ea typeface="MS PGothic" charset="0"/>
              </a:rPr>
              <a:t> order neuron </a:t>
            </a:r>
            <a:r>
              <a:rPr lang="en-US" sz="2800">
                <a:latin typeface="Times New Roman" charset="0"/>
                <a:ea typeface="MS PGothic" charset="0"/>
              </a:rPr>
              <a:t>–  </a:t>
            </a:r>
            <a:r>
              <a:rPr lang="en-US" sz="2800" u="sng">
                <a:latin typeface="Times New Roman" charset="0"/>
                <a:ea typeface="MS PGothic" charset="0"/>
              </a:rPr>
              <a:t>E.W. nucleus to ciliary ganglion</a:t>
            </a:r>
          </a:p>
          <a:p>
            <a:pPr eaLnBrk="1" hangingPunct="1"/>
            <a:r>
              <a:rPr lang="en-US" sz="2800">
                <a:latin typeface="Times New Roman" charset="0"/>
                <a:ea typeface="MS PGothic" charset="0"/>
              </a:rPr>
              <a:t>Aneurysm – 3</a:t>
            </a:r>
            <a:r>
              <a:rPr lang="en-US" sz="2800" baseline="30000">
                <a:latin typeface="Times New Roman" charset="0"/>
                <a:ea typeface="MS PGothic" charset="0"/>
              </a:rPr>
              <a:t>rd</a:t>
            </a:r>
            <a:r>
              <a:rPr lang="en-US" sz="2800">
                <a:latin typeface="Times New Roman" charset="0"/>
                <a:ea typeface="MS PGothic" charset="0"/>
              </a:rPr>
              <a:t> nerve palsy + pupil involvement </a:t>
            </a:r>
          </a:p>
          <a:p>
            <a:pPr eaLnBrk="1" hangingPunct="1"/>
            <a:r>
              <a:rPr lang="en-US" sz="2800">
                <a:latin typeface="Times New Roman" charset="0"/>
                <a:ea typeface="MS PGothic" charset="0"/>
              </a:rPr>
              <a:t>In orbit – parasympathetic fibres – inferior division of 3</a:t>
            </a:r>
            <a:r>
              <a:rPr lang="en-US" sz="2800" baseline="30000">
                <a:latin typeface="Times New Roman" charset="0"/>
                <a:ea typeface="MS PGothic" charset="0"/>
              </a:rPr>
              <a:t>rd</a:t>
            </a:r>
            <a:r>
              <a:rPr lang="en-US" sz="2800">
                <a:latin typeface="Times New Roman" charset="0"/>
                <a:ea typeface="MS PGothic" charset="0"/>
              </a:rPr>
              <a:t> nerve – via nerve to I.O. – ciliary ganglion</a:t>
            </a:r>
          </a:p>
          <a:p>
            <a:pPr eaLnBrk="1" hangingPunct="1">
              <a:buFontTx/>
              <a:buNone/>
            </a:pPr>
            <a:r>
              <a:rPr lang="en-US" sz="2800">
                <a:latin typeface="Times New Roman" charset="0"/>
                <a:ea typeface="MS PGothic" charset="0"/>
              </a:rPr>
              <a:t> </a:t>
            </a:r>
            <a:r>
              <a:rPr lang="en-US" sz="2800" b="1" i="1">
                <a:solidFill>
                  <a:srgbClr val="FF0000"/>
                </a:solidFill>
                <a:latin typeface="Times New Roman" charset="0"/>
                <a:ea typeface="MS PGothic" charset="0"/>
              </a:rPr>
              <a:t>4</a:t>
            </a:r>
            <a:r>
              <a:rPr lang="en-US" sz="2800" b="1" i="1" baseline="30000">
                <a:solidFill>
                  <a:srgbClr val="FF0000"/>
                </a:solidFill>
                <a:latin typeface="Times New Roman" charset="0"/>
                <a:ea typeface="MS PGothic" charset="0"/>
              </a:rPr>
              <a:t>th</a:t>
            </a:r>
            <a:r>
              <a:rPr lang="en-US" sz="2800" b="1" i="1">
                <a:solidFill>
                  <a:srgbClr val="FF0000"/>
                </a:solidFill>
                <a:latin typeface="Times New Roman" charset="0"/>
                <a:ea typeface="MS PGothic" charset="0"/>
              </a:rPr>
              <a:t> order neuron </a:t>
            </a:r>
            <a:r>
              <a:rPr lang="en-US" sz="2800">
                <a:latin typeface="Times New Roman" charset="0"/>
                <a:ea typeface="MS PGothic" charset="0"/>
              </a:rPr>
              <a:t>– leaves ciliary ganglion , passes with short ciliary nerves- innervate the sphincter pupillae</a:t>
            </a:r>
          </a:p>
          <a:p>
            <a:pPr eaLnBrk="1" hangingPunct="1">
              <a:buFontTx/>
              <a:buNone/>
            </a:pPr>
            <a:endParaRPr lang="en-US" sz="2800">
              <a:latin typeface="Times New Roman" charset="0"/>
              <a:ea typeface="MS P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614363"/>
            <a:ext cx="6686550" cy="562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/>
            <a:r>
              <a:rPr lang="en-US" sz="4000" b="1">
                <a:solidFill>
                  <a:srgbClr val="FF0000"/>
                </a:solidFill>
                <a:latin typeface="Times New Roman" charset="0"/>
                <a:ea typeface="MS PGothic" charset="0"/>
              </a:rPr>
              <a:t>7 types of 3</a:t>
            </a:r>
            <a:r>
              <a:rPr lang="en-US" sz="4000" b="1" baseline="30000">
                <a:solidFill>
                  <a:srgbClr val="FF0000"/>
                </a:solidFill>
                <a:latin typeface="Times New Roman" charset="0"/>
                <a:ea typeface="MS PGothic" charset="0"/>
              </a:rPr>
              <a:t>rd</a:t>
            </a:r>
            <a:r>
              <a:rPr lang="en-US" sz="4000" b="1">
                <a:solidFill>
                  <a:srgbClr val="FF0000"/>
                </a:solidFill>
                <a:latin typeface="Times New Roman" charset="0"/>
                <a:ea typeface="MS PGothic" charset="0"/>
              </a:rPr>
              <a:t> cn palsies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Times New Roman" charset="0"/>
              <a:buAutoNum type="arabicPeriod"/>
            </a:pPr>
            <a:r>
              <a:rPr lang="en-US" b="1" i="1">
                <a:latin typeface="Times New Roman" charset="0"/>
                <a:ea typeface="MS PGothic" charset="0"/>
              </a:rPr>
              <a:t>nuclear III</a:t>
            </a:r>
            <a:r>
              <a:rPr lang="en-US" b="1" i="1" baseline="30000">
                <a:latin typeface="Times New Roman" charset="0"/>
                <a:ea typeface="MS PGothic" charset="0"/>
              </a:rPr>
              <a:t>rd </a:t>
            </a:r>
            <a:r>
              <a:rPr lang="en-US" b="1" i="1">
                <a:latin typeface="Times New Roman" charset="0"/>
                <a:ea typeface="MS PGothic" charset="0"/>
              </a:rPr>
              <a:t>nerve palsies</a:t>
            </a:r>
          </a:p>
          <a:p>
            <a:pPr marL="514350" indent="-514350">
              <a:buFont typeface="Times New Roman" charset="0"/>
              <a:buAutoNum type="arabicPeriod"/>
            </a:pPr>
            <a:r>
              <a:rPr lang="en-US" b="1" i="1">
                <a:latin typeface="Times New Roman" charset="0"/>
                <a:ea typeface="MS PGothic" charset="0"/>
              </a:rPr>
              <a:t>fascicular syndromes of the III</a:t>
            </a:r>
            <a:r>
              <a:rPr lang="en-US" b="1" i="1" baseline="30000">
                <a:latin typeface="Times New Roman" charset="0"/>
                <a:ea typeface="MS PGothic" charset="0"/>
              </a:rPr>
              <a:t>rd </a:t>
            </a:r>
            <a:r>
              <a:rPr lang="en-US" b="1" i="1">
                <a:latin typeface="Times New Roman" charset="0"/>
                <a:ea typeface="MS PGothic" charset="0"/>
              </a:rPr>
              <a:t>nerve</a:t>
            </a:r>
          </a:p>
          <a:p>
            <a:pPr marL="514350" indent="-514350">
              <a:buFont typeface="Times New Roman" charset="0"/>
              <a:buAutoNum type="arabicPeriod"/>
            </a:pPr>
            <a:r>
              <a:rPr lang="en-US" b="1" i="1">
                <a:latin typeface="Times New Roman" charset="0"/>
                <a:ea typeface="MS PGothic" charset="0"/>
              </a:rPr>
              <a:t>uncal herneation syndrome of III</a:t>
            </a:r>
            <a:r>
              <a:rPr lang="en-US" b="1" i="1" baseline="30000">
                <a:latin typeface="Times New Roman" charset="0"/>
                <a:ea typeface="MS PGothic" charset="0"/>
              </a:rPr>
              <a:t>rd </a:t>
            </a:r>
            <a:r>
              <a:rPr lang="en-US" b="1" i="1">
                <a:latin typeface="Times New Roman" charset="0"/>
                <a:ea typeface="MS PGothic" charset="0"/>
              </a:rPr>
              <a:t>nerve</a:t>
            </a:r>
          </a:p>
          <a:p>
            <a:pPr marL="514350" indent="-514350">
              <a:buFont typeface="Times New Roman" charset="0"/>
              <a:buAutoNum type="arabicPeriod"/>
            </a:pPr>
            <a:r>
              <a:rPr lang="en-US" b="1" i="1">
                <a:latin typeface="Times New Roman" charset="0"/>
                <a:ea typeface="MS PGothic" charset="0"/>
              </a:rPr>
              <a:t>posterior communicating artery aneurysm</a:t>
            </a:r>
          </a:p>
          <a:p>
            <a:pPr marL="514350" indent="-514350">
              <a:buFont typeface="Times New Roman" charset="0"/>
              <a:buAutoNum type="arabicPeriod"/>
            </a:pPr>
            <a:r>
              <a:rPr lang="en-US" b="1" i="1">
                <a:latin typeface="Times New Roman" charset="0"/>
                <a:ea typeface="MS PGothic" charset="0"/>
              </a:rPr>
              <a:t>cavernous sinus syndrome of III</a:t>
            </a:r>
            <a:r>
              <a:rPr lang="en-US" b="1" i="1" baseline="30000">
                <a:latin typeface="Times New Roman" charset="0"/>
                <a:ea typeface="MS PGothic" charset="0"/>
              </a:rPr>
              <a:t>rd </a:t>
            </a:r>
            <a:r>
              <a:rPr lang="en-US" b="1" i="1">
                <a:latin typeface="Times New Roman" charset="0"/>
                <a:ea typeface="MS PGothic" charset="0"/>
              </a:rPr>
              <a:t>nerve</a:t>
            </a:r>
          </a:p>
          <a:p>
            <a:pPr marL="514350" indent="-514350">
              <a:buFont typeface="Times New Roman" charset="0"/>
              <a:buAutoNum type="arabicPeriod"/>
            </a:pPr>
            <a:r>
              <a:rPr lang="en-US" b="1" i="1">
                <a:latin typeface="Times New Roman" charset="0"/>
                <a:ea typeface="MS PGothic" charset="0"/>
              </a:rPr>
              <a:t>orbital syndrome of the III</a:t>
            </a:r>
            <a:r>
              <a:rPr lang="en-US" b="1" i="1" baseline="30000">
                <a:latin typeface="Times New Roman" charset="0"/>
                <a:ea typeface="MS PGothic" charset="0"/>
              </a:rPr>
              <a:t>rd </a:t>
            </a:r>
            <a:r>
              <a:rPr lang="en-US" b="1" i="1">
                <a:latin typeface="Times New Roman" charset="0"/>
                <a:ea typeface="MS PGothic" charset="0"/>
              </a:rPr>
              <a:t>nerve </a:t>
            </a:r>
          </a:p>
          <a:p>
            <a:pPr marL="514350" indent="-514350">
              <a:buFont typeface="Times New Roman" charset="0"/>
              <a:buAutoNum type="arabicPeriod"/>
            </a:pPr>
            <a:r>
              <a:rPr lang="en-US" b="1" i="1">
                <a:latin typeface="Times New Roman" charset="0"/>
                <a:ea typeface="MS PGothic" charset="0"/>
              </a:rPr>
              <a:t>pupil-sparing, isolated III</a:t>
            </a:r>
            <a:r>
              <a:rPr lang="en-US" b="1" i="1" baseline="30000">
                <a:latin typeface="Times New Roman" charset="0"/>
                <a:ea typeface="MS PGothic" charset="0"/>
              </a:rPr>
              <a:t>rd </a:t>
            </a:r>
            <a:r>
              <a:rPr lang="en-US" b="1" i="1">
                <a:latin typeface="Times New Roman" charset="0"/>
                <a:ea typeface="MS PGothic" charset="0"/>
              </a:rPr>
              <a:t>nerve palsies  </a:t>
            </a:r>
            <a:endParaRPr lang="en-US">
              <a:latin typeface="Times New Roman" charset="0"/>
              <a:ea typeface="MS P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0" y="2500313"/>
            <a:ext cx="9144000" cy="4143375"/>
          </a:xfrm>
          <a:ln>
            <a:solidFill>
              <a:schemeClr val="accent2">
                <a:lumMod val="50000"/>
              </a:schemeClr>
            </a:solidFill>
          </a:ln>
        </p:spPr>
        <p:txBody>
          <a:bodyPr/>
          <a:lstStyle/>
          <a:p>
            <a:pPr marL="514350" indent="-514350" eaLnBrk="1" hangingPunct="1">
              <a:buFontTx/>
              <a:buNone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marL="514350" indent="-514350" eaLnBrk="1" hangingPunct="1">
              <a:defRPr/>
            </a:pPr>
            <a:r>
              <a:rPr lang="en-US" sz="2400" dirty="0" smtClean="0">
                <a:ea typeface="+mn-ea"/>
                <a:cs typeface="+mn-cs"/>
              </a:rPr>
              <a:t> ORIGIN:</a:t>
            </a:r>
            <a:r>
              <a:rPr lang="en-US" sz="2400" u="sng" dirty="0" smtClean="0">
                <a:ea typeface="+mn-ea"/>
                <a:cs typeface="+mn-cs"/>
              </a:rPr>
              <a:t>3</a:t>
            </a:r>
            <a:r>
              <a:rPr lang="en-US" sz="2400" u="sng" baseline="30000" dirty="0" smtClean="0">
                <a:ea typeface="+mn-ea"/>
                <a:cs typeface="+mn-cs"/>
              </a:rPr>
              <a:t>rd</a:t>
            </a:r>
            <a:r>
              <a:rPr lang="en-US" sz="2400" u="sng" dirty="0" smtClean="0">
                <a:ea typeface="+mn-ea"/>
                <a:cs typeface="+mn-cs"/>
              </a:rPr>
              <a:t> nerve complex </a:t>
            </a:r>
            <a:r>
              <a:rPr lang="en-US" sz="2400" dirty="0" smtClean="0">
                <a:ea typeface="+mn-ea"/>
                <a:cs typeface="+mn-cs"/>
              </a:rPr>
              <a:t>in </a:t>
            </a:r>
            <a:r>
              <a:rPr lang="en-US" sz="2400" dirty="0" err="1" smtClean="0">
                <a:ea typeface="+mn-ea"/>
                <a:cs typeface="+mn-cs"/>
              </a:rPr>
              <a:t>periaqueductal</a:t>
            </a:r>
            <a:r>
              <a:rPr lang="en-US" sz="2400" dirty="0" smtClean="0">
                <a:ea typeface="+mn-ea"/>
                <a:cs typeface="+mn-cs"/>
              </a:rPr>
              <a:t> gray matter just anterior to the aqueduct of </a:t>
            </a:r>
            <a:r>
              <a:rPr lang="en-US" sz="2400" dirty="0" err="1" smtClean="0">
                <a:ea typeface="+mn-ea"/>
                <a:cs typeface="+mn-cs"/>
              </a:rPr>
              <a:t>sylvius</a:t>
            </a:r>
            <a:r>
              <a:rPr lang="en-US" sz="2400" dirty="0" smtClean="0">
                <a:ea typeface="+mn-ea"/>
                <a:cs typeface="+mn-cs"/>
              </a:rPr>
              <a:t> at level of superior </a:t>
            </a:r>
            <a:r>
              <a:rPr lang="en-US" sz="2400" dirty="0" err="1" smtClean="0">
                <a:ea typeface="+mn-ea"/>
                <a:cs typeface="+mn-cs"/>
              </a:rPr>
              <a:t>colliculus</a:t>
            </a:r>
            <a:endParaRPr lang="en-US" sz="2400" dirty="0" smtClean="0">
              <a:ea typeface="+mn-ea"/>
              <a:cs typeface="+mn-cs"/>
            </a:endParaRPr>
          </a:p>
          <a:p>
            <a:pPr marL="514350" indent="-514350" eaLnBrk="1" hangingPunct="1">
              <a:defRPr/>
            </a:pPr>
            <a:r>
              <a:rPr lang="en-US" sz="2400" dirty="0" smtClean="0">
                <a:ea typeface="+mn-ea"/>
                <a:cs typeface="+mn-cs"/>
              </a:rPr>
              <a:t>The MLF abuts the </a:t>
            </a:r>
            <a:r>
              <a:rPr lang="en-US" sz="2400" dirty="0" err="1" smtClean="0">
                <a:ea typeface="+mn-ea"/>
                <a:cs typeface="+mn-cs"/>
              </a:rPr>
              <a:t>the</a:t>
            </a:r>
            <a:r>
              <a:rPr lang="en-US" sz="2400" dirty="0" smtClean="0">
                <a:ea typeface="+mn-ea"/>
                <a:cs typeface="+mn-cs"/>
              </a:rPr>
              <a:t> nucleus laterally and ventrally</a:t>
            </a:r>
          </a:p>
          <a:p>
            <a:pPr marL="514350" indent="-514350" eaLnBrk="1" hangingPunct="1">
              <a:defRPr/>
            </a:pPr>
            <a:r>
              <a:rPr lang="en-US" sz="2400" dirty="0" smtClean="0">
                <a:ea typeface="+mn-ea"/>
                <a:cs typeface="+mn-cs"/>
              </a:rPr>
              <a:t>LATERAL SUBNUCLEUS-</a:t>
            </a:r>
            <a:r>
              <a:rPr lang="en-US" sz="2400" dirty="0" err="1" smtClean="0">
                <a:ea typeface="+mn-ea"/>
                <a:cs typeface="+mn-cs"/>
              </a:rPr>
              <a:t>ipsilateral</a:t>
            </a:r>
            <a:r>
              <a:rPr lang="en-US" sz="2400" dirty="0" smtClean="0">
                <a:ea typeface="+mn-ea"/>
                <a:cs typeface="+mn-cs"/>
              </a:rPr>
              <a:t> IO+IR+MR(</a:t>
            </a:r>
            <a:r>
              <a:rPr lang="en-US" sz="2400" b="1" i="1" dirty="0" smtClean="0">
                <a:solidFill>
                  <a:schemeClr val="accent6"/>
                </a:solidFill>
                <a:ea typeface="+mn-ea"/>
                <a:cs typeface="+mn-cs"/>
              </a:rPr>
              <a:t>inferior division)</a:t>
            </a:r>
          </a:p>
          <a:p>
            <a:pPr marL="514350" indent="-514350" eaLnBrk="1" hangingPunct="1">
              <a:defRPr/>
            </a:pPr>
            <a:r>
              <a:rPr lang="en-US" sz="2400" dirty="0" smtClean="0">
                <a:ea typeface="+mn-ea"/>
                <a:cs typeface="+mn-cs"/>
              </a:rPr>
              <a:t>MEDIAL SUBNUCLEUS-</a:t>
            </a:r>
            <a:r>
              <a:rPr lang="en-US" sz="2400" dirty="0" err="1" smtClean="0">
                <a:ea typeface="+mn-ea"/>
                <a:cs typeface="+mn-cs"/>
              </a:rPr>
              <a:t>contralateral</a:t>
            </a:r>
            <a:r>
              <a:rPr lang="en-US" sz="2400" dirty="0" smtClean="0">
                <a:ea typeface="+mn-ea"/>
                <a:cs typeface="+mn-cs"/>
              </a:rPr>
              <a:t> SR(</a:t>
            </a:r>
            <a:r>
              <a:rPr lang="en-US" sz="2400" i="1" dirty="0" smtClean="0">
                <a:solidFill>
                  <a:srgbClr val="FF0000"/>
                </a:solidFill>
                <a:ea typeface="+mn-ea"/>
                <a:cs typeface="+mn-cs"/>
              </a:rPr>
              <a:t>major clue in  identifying nuclear palsy)</a:t>
            </a:r>
          </a:p>
          <a:p>
            <a:pPr marL="514350" indent="-514350" eaLnBrk="1" hangingPunct="1">
              <a:defRPr/>
            </a:pPr>
            <a:r>
              <a:rPr lang="en-US" sz="2400" dirty="0" smtClean="0">
                <a:ea typeface="+mn-ea"/>
                <a:cs typeface="+mn-cs"/>
              </a:rPr>
              <a:t>CENTRAL CAUDAL SUBNUCLEUS-</a:t>
            </a:r>
            <a:r>
              <a:rPr lang="en-US" sz="2400" dirty="0" err="1" smtClean="0">
                <a:ea typeface="+mn-ea"/>
                <a:cs typeface="+mn-cs"/>
              </a:rPr>
              <a:t>b/l</a:t>
            </a:r>
            <a:r>
              <a:rPr lang="en-US" sz="2400" dirty="0" smtClean="0">
                <a:ea typeface="+mn-ea"/>
                <a:cs typeface="+mn-cs"/>
              </a:rPr>
              <a:t>  LPS</a:t>
            </a:r>
          </a:p>
          <a:p>
            <a:pPr marL="514350" indent="-514350" eaLnBrk="1" hangingPunct="1">
              <a:defRPr/>
            </a:pPr>
            <a:r>
              <a:rPr lang="en-US" sz="2400" dirty="0" smtClean="0">
                <a:ea typeface="+mn-ea"/>
                <a:cs typeface="+mn-cs"/>
              </a:rPr>
              <a:t>EW SUBNUCLEUS-parasympathetic </a:t>
            </a:r>
            <a:r>
              <a:rPr lang="en-US" sz="2400" dirty="0" err="1" smtClean="0">
                <a:ea typeface="+mn-ea"/>
                <a:cs typeface="+mn-cs"/>
              </a:rPr>
              <a:t>innervation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err="1" smtClean="0">
                <a:ea typeface="+mn-ea"/>
                <a:cs typeface="+mn-cs"/>
              </a:rPr>
              <a:t>b/l</a:t>
            </a:r>
            <a:endParaRPr lang="en-US" sz="2400" dirty="0" smtClean="0">
              <a:ea typeface="+mn-ea"/>
              <a:cs typeface="+mn-cs"/>
            </a:endParaRPr>
          </a:p>
          <a:p>
            <a:pPr marL="514350" indent="-514350" eaLnBrk="1" hangingPunct="1">
              <a:buFontTx/>
              <a:buNone/>
              <a:defRPr/>
            </a:pPr>
            <a:endParaRPr lang="en-US" sz="2400" i="1" dirty="0" smtClean="0">
              <a:solidFill>
                <a:schemeClr val="bg1"/>
              </a:solidFill>
              <a:ea typeface="+mn-ea"/>
              <a:cs typeface="+mn-cs"/>
            </a:endParaRPr>
          </a:p>
          <a:p>
            <a:pPr marL="514350" indent="-514350" eaLnBrk="1" hangingPunct="1"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marL="514350" indent="-514350" eaLnBrk="1" hangingPunct="1">
              <a:buFont typeface="Times New Roman" charset="0"/>
              <a:buAutoNum type="arabicPeriod"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marL="514350" indent="-514350" eaLnBrk="1" hangingPunct="1">
              <a:buFont typeface="Times New Roman" charset="0"/>
              <a:buAutoNum type="arabicPeriod"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marL="514350" indent="-514350" eaLnBrk="1" hangingPunct="1">
              <a:buFont typeface="Times New Roman" charset="0"/>
              <a:buAutoNum type="arabicPeriod"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marL="514350" indent="-514350" eaLnBrk="1" hangingPunct="1">
              <a:buFont typeface="Times New Roman" charset="0"/>
              <a:buAutoNum type="arabicPeriod"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marL="514350" indent="-514350" eaLnBrk="1" hangingPunct="1">
              <a:buFont typeface="Times New Roman" charset="0"/>
              <a:buAutoNum type="arabicPeriod"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marL="514350" indent="-514350" eaLnBrk="1" hangingPunct="1">
              <a:buFont typeface="Times New Roman" charset="0"/>
              <a:buAutoNum type="arabicPeriod"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marL="514350" indent="-514350" eaLnBrk="1" hangingPunct="1">
              <a:buFont typeface="Times New Roman" charset="0"/>
              <a:buAutoNum type="arabicPeriod"/>
              <a:defRPr/>
            </a:pPr>
            <a:endParaRPr lang="en-IN" sz="2400" dirty="0" smtClean="0">
              <a:ea typeface="+mn-ea"/>
              <a:cs typeface="+mn-cs"/>
            </a:endParaRPr>
          </a:p>
        </p:txBody>
      </p:sp>
      <p:sp>
        <p:nvSpPr>
          <p:cNvPr id="7" name="Right Brace 6"/>
          <p:cNvSpPr>
            <a:spLocks/>
          </p:cNvSpPr>
          <p:nvPr/>
        </p:nvSpPr>
        <p:spPr bwMode="auto">
          <a:xfrm>
            <a:off x="7572375" y="4857750"/>
            <a:ext cx="500063" cy="1785938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en-IN"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143875" y="5429250"/>
            <a:ext cx="1000125" cy="5715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/>
              <a:t>superior division</a:t>
            </a:r>
            <a:endParaRPr lang="en-IN" sz="1800" dirty="0"/>
          </a:p>
        </p:txBody>
      </p:sp>
      <p:sp>
        <p:nvSpPr>
          <p:cNvPr id="6149" name="Title 8"/>
          <p:cNvSpPr>
            <a:spLocks noGrp="1"/>
          </p:cNvSpPr>
          <p:nvPr>
            <p:ph type="title"/>
          </p:nvPr>
        </p:nvSpPr>
        <p:spPr>
          <a:xfrm>
            <a:off x="4714875" y="609600"/>
            <a:ext cx="4214813" cy="1676400"/>
          </a:xfrm>
        </p:spPr>
        <p:txBody>
          <a:bodyPr/>
          <a:lstStyle/>
          <a:p>
            <a:r>
              <a:rPr lang="en-US" sz="2000">
                <a:solidFill>
                  <a:schemeClr val="accent2"/>
                </a:solidFill>
                <a:latin typeface="Times New Roman" charset="0"/>
                <a:ea typeface="MS PGothic" charset="0"/>
              </a:rPr>
              <a:t>1) </a:t>
            </a:r>
            <a:r>
              <a:rPr lang="en-US" sz="2000" b="1" i="1">
                <a:solidFill>
                  <a:schemeClr val="accent2"/>
                </a:solidFill>
                <a:latin typeface="Times New Roman" charset="0"/>
                <a:ea typeface="MS PGothic" charset="0"/>
              </a:rPr>
              <a:t>nuclear III</a:t>
            </a:r>
            <a:r>
              <a:rPr lang="en-US" sz="2000" b="1" i="1" baseline="30000">
                <a:solidFill>
                  <a:schemeClr val="accent2"/>
                </a:solidFill>
                <a:latin typeface="Times New Roman" charset="0"/>
                <a:ea typeface="MS PGothic" charset="0"/>
              </a:rPr>
              <a:t>rd </a:t>
            </a:r>
            <a:r>
              <a:rPr lang="en-US" sz="2000" b="1" i="1">
                <a:solidFill>
                  <a:schemeClr val="accent2"/>
                </a:solidFill>
                <a:latin typeface="Times New Roman" charset="0"/>
                <a:ea typeface="MS PGothic" charset="0"/>
              </a:rPr>
              <a:t>nerve palsies </a:t>
            </a:r>
            <a:br>
              <a:rPr lang="en-US" sz="2000" b="1" i="1">
                <a:solidFill>
                  <a:schemeClr val="accent2"/>
                </a:solidFill>
                <a:latin typeface="Times New Roman" charset="0"/>
                <a:ea typeface="MS PGothic" charset="0"/>
              </a:rPr>
            </a:br>
            <a:r>
              <a:rPr lang="en-US" sz="2000">
                <a:solidFill>
                  <a:schemeClr val="accent2"/>
                </a:solidFill>
                <a:latin typeface="Times New Roman" charset="0"/>
                <a:ea typeface="MS PGothic" charset="0"/>
              </a:rPr>
              <a:t>- very rare</a:t>
            </a:r>
            <a:br>
              <a:rPr lang="en-US" sz="2000">
                <a:solidFill>
                  <a:schemeClr val="accent2"/>
                </a:solidFill>
                <a:latin typeface="Times New Roman" charset="0"/>
                <a:ea typeface="MS PGothic" charset="0"/>
              </a:rPr>
            </a:br>
            <a:r>
              <a:rPr lang="en-US" sz="2000">
                <a:solidFill>
                  <a:schemeClr val="accent2"/>
                </a:solidFill>
                <a:latin typeface="Times New Roman" charset="0"/>
                <a:ea typeface="MS PGothic" charset="0"/>
              </a:rPr>
              <a:t> specific prerequisites for diagnosis based on III</a:t>
            </a:r>
            <a:r>
              <a:rPr lang="en-US" sz="2000" baseline="30000">
                <a:solidFill>
                  <a:schemeClr val="accent2"/>
                </a:solidFill>
                <a:latin typeface="Times New Roman" charset="0"/>
                <a:ea typeface="MS PGothic" charset="0"/>
              </a:rPr>
              <a:t>rd </a:t>
            </a:r>
            <a:r>
              <a:rPr lang="en-US" sz="2000">
                <a:solidFill>
                  <a:schemeClr val="accent2"/>
                </a:solidFill>
                <a:latin typeface="Times New Roman" charset="0"/>
                <a:ea typeface="MS PGothic" charset="0"/>
              </a:rPr>
              <a:t>n. subnuclear arrangements </a:t>
            </a:r>
            <a:br>
              <a:rPr lang="en-US" sz="2000">
                <a:solidFill>
                  <a:schemeClr val="accent2"/>
                </a:solidFill>
                <a:latin typeface="Times New Roman" charset="0"/>
                <a:ea typeface="MS PGothic" charset="0"/>
              </a:rPr>
            </a:br>
            <a:endParaRPr lang="en-US" sz="2000">
              <a:solidFill>
                <a:schemeClr val="accent2"/>
              </a:solidFill>
              <a:latin typeface="Times New Roman" charset="0"/>
              <a:ea typeface="MS P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 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000500" y="0"/>
            <a:ext cx="5143500" cy="6096000"/>
          </a:xfrm>
        </p:spPr>
        <p:txBody>
          <a:bodyPr/>
          <a:lstStyle/>
          <a:p>
            <a:r>
              <a:rPr lang="en-US" sz="2800">
                <a:latin typeface="Times New Roman" charset="0"/>
                <a:ea typeface="MS PGothic" charset="0"/>
              </a:rPr>
              <a:t>2) </a:t>
            </a:r>
            <a:r>
              <a:rPr lang="en-US" sz="2800" b="1" i="1">
                <a:latin typeface="Times New Roman" charset="0"/>
                <a:ea typeface="MS PGothic" charset="0"/>
              </a:rPr>
              <a:t>fascicular syndromes of the III</a:t>
            </a:r>
            <a:r>
              <a:rPr lang="en-US" sz="2800" b="1" i="1" baseline="30000">
                <a:latin typeface="Times New Roman" charset="0"/>
                <a:ea typeface="MS PGothic" charset="0"/>
              </a:rPr>
              <a:t>rd </a:t>
            </a:r>
            <a:r>
              <a:rPr lang="en-US" sz="2800" b="1" i="1">
                <a:latin typeface="Times New Roman" charset="0"/>
                <a:ea typeface="MS PGothic" charset="0"/>
              </a:rPr>
              <a:t>nerve </a:t>
            </a:r>
          </a:p>
          <a:p>
            <a:r>
              <a:rPr lang="en-US" sz="2800">
                <a:latin typeface="Times New Roman" charset="0"/>
                <a:ea typeface="MS PGothic" charset="0"/>
              </a:rPr>
              <a:t>- III</a:t>
            </a:r>
            <a:r>
              <a:rPr lang="en-US" sz="2800" baseline="30000">
                <a:latin typeface="Times New Roman" charset="0"/>
                <a:ea typeface="MS PGothic" charset="0"/>
              </a:rPr>
              <a:t>rd </a:t>
            </a:r>
            <a:r>
              <a:rPr lang="en-US" sz="2800">
                <a:latin typeface="Times New Roman" charset="0"/>
                <a:ea typeface="MS PGothic" charset="0"/>
              </a:rPr>
              <a:t>nerve + superior cerebellar peduncle = </a:t>
            </a:r>
            <a:r>
              <a:rPr lang="en-US" sz="2800" b="1">
                <a:latin typeface="Times New Roman" charset="0"/>
                <a:ea typeface="MS PGothic" charset="0"/>
              </a:rPr>
              <a:t>Nothnagel’s syndrome </a:t>
            </a:r>
          </a:p>
          <a:p>
            <a:r>
              <a:rPr lang="en-US" sz="2800">
                <a:latin typeface="Times New Roman" charset="0"/>
                <a:ea typeface="MS PGothic" charset="0"/>
              </a:rPr>
              <a:t>- III</a:t>
            </a:r>
            <a:r>
              <a:rPr lang="en-US" sz="2800" baseline="30000">
                <a:latin typeface="Times New Roman" charset="0"/>
                <a:ea typeface="MS PGothic" charset="0"/>
              </a:rPr>
              <a:t>rd </a:t>
            </a:r>
            <a:r>
              <a:rPr lang="en-US" sz="2800">
                <a:latin typeface="Times New Roman" charset="0"/>
                <a:ea typeface="MS PGothic" charset="0"/>
              </a:rPr>
              <a:t>nerve + red nucleus = </a:t>
            </a:r>
            <a:r>
              <a:rPr lang="en-US" sz="2800" b="1">
                <a:latin typeface="Times New Roman" charset="0"/>
                <a:ea typeface="MS PGothic" charset="0"/>
              </a:rPr>
              <a:t>Benedikt’s syndrome </a:t>
            </a:r>
          </a:p>
          <a:p>
            <a:r>
              <a:rPr lang="en-US" sz="2800">
                <a:latin typeface="Times New Roman" charset="0"/>
                <a:ea typeface="MS PGothic" charset="0"/>
              </a:rPr>
              <a:t>- III</a:t>
            </a:r>
            <a:r>
              <a:rPr lang="en-US" sz="2800" baseline="30000">
                <a:latin typeface="Times New Roman" charset="0"/>
                <a:ea typeface="MS PGothic" charset="0"/>
              </a:rPr>
              <a:t>rd </a:t>
            </a:r>
            <a:r>
              <a:rPr lang="en-US" sz="2800">
                <a:latin typeface="Times New Roman" charset="0"/>
                <a:ea typeface="MS PGothic" charset="0"/>
              </a:rPr>
              <a:t>nerve + cerebral peduncle = </a:t>
            </a:r>
            <a:r>
              <a:rPr lang="en-US" sz="2800" b="1">
                <a:latin typeface="Times New Roman" charset="0"/>
                <a:ea typeface="MS PGothic" charset="0"/>
              </a:rPr>
              <a:t>Weber’s syndrome </a:t>
            </a:r>
          </a:p>
          <a:p>
            <a:r>
              <a:rPr lang="en-US" sz="2800">
                <a:latin typeface="Times New Roman" charset="0"/>
                <a:ea typeface="MS PGothic" charset="0"/>
              </a:rPr>
              <a:t>- III</a:t>
            </a:r>
            <a:r>
              <a:rPr lang="en-US" sz="2800" baseline="30000">
                <a:latin typeface="Times New Roman" charset="0"/>
                <a:ea typeface="MS PGothic" charset="0"/>
              </a:rPr>
              <a:t>rd </a:t>
            </a:r>
            <a:r>
              <a:rPr lang="en-US" sz="2800">
                <a:latin typeface="Times New Roman" charset="0"/>
                <a:ea typeface="MS PGothic" charset="0"/>
              </a:rPr>
              <a:t>nerve + superior cerebellar peduncle + red nucleus = </a:t>
            </a:r>
            <a:r>
              <a:rPr lang="en-US" sz="2800" b="1">
                <a:latin typeface="Times New Roman" charset="0"/>
                <a:ea typeface="MS PGothic" charset="0"/>
              </a:rPr>
              <a:t>Claude’s syndrome</a:t>
            </a:r>
            <a:endParaRPr lang="en-US" sz="2800">
              <a:latin typeface="Times New Roman" charset="0"/>
              <a:ea typeface="MS P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  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042988" y="0"/>
            <a:ext cx="8101012" cy="6096000"/>
          </a:xfrm>
        </p:spPr>
        <p:txBody>
          <a:bodyPr/>
          <a:lstStyle/>
          <a:p>
            <a:r>
              <a:rPr lang="en-US" sz="2400">
                <a:latin typeface="Times New Roman" charset="0"/>
                <a:ea typeface="MS PGothic" charset="0"/>
              </a:rPr>
              <a:t>3) </a:t>
            </a:r>
            <a:r>
              <a:rPr lang="en-US" sz="2400" b="1" i="1">
                <a:latin typeface="Times New Roman" charset="0"/>
                <a:ea typeface="MS PGothic" charset="0"/>
              </a:rPr>
              <a:t>uncal herneation syndrome of III</a:t>
            </a:r>
            <a:r>
              <a:rPr lang="en-US" sz="2400" b="1" i="1" baseline="30000">
                <a:latin typeface="Times New Roman" charset="0"/>
                <a:ea typeface="MS PGothic" charset="0"/>
              </a:rPr>
              <a:t>rd </a:t>
            </a:r>
            <a:r>
              <a:rPr lang="en-US" sz="2400" b="1" i="1">
                <a:latin typeface="Times New Roman" charset="0"/>
                <a:ea typeface="MS PGothic" charset="0"/>
              </a:rPr>
              <a:t>nerve </a:t>
            </a:r>
          </a:p>
          <a:p>
            <a:r>
              <a:rPr lang="en-US" sz="2400">
                <a:latin typeface="Times New Roman" charset="0"/>
                <a:ea typeface="MS PGothic" charset="0"/>
              </a:rPr>
              <a:t>- III</a:t>
            </a:r>
            <a:r>
              <a:rPr lang="en-US" sz="2400" baseline="30000">
                <a:latin typeface="Times New Roman" charset="0"/>
                <a:ea typeface="MS PGothic" charset="0"/>
              </a:rPr>
              <a:t>rd </a:t>
            </a:r>
            <a:r>
              <a:rPr lang="en-US" sz="2400">
                <a:latin typeface="Times New Roman" charset="0"/>
                <a:ea typeface="MS PGothic" charset="0"/>
              </a:rPr>
              <a:t>passes along free edge of tentorium cerebelli </a:t>
            </a:r>
          </a:p>
          <a:p>
            <a:r>
              <a:rPr lang="en-US" sz="2400">
                <a:latin typeface="Times New Roman" charset="0"/>
                <a:ea typeface="MS PGothic" charset="0"/>
              </a:rPr>
              <a:t>- with expanding supratentorial mass lesions, the uncal portion of the undersurface of the temporal lobe may compress the III</a:t>
            </a:r>
            <a:r>
              <a:rPr lang="en-US" sz="2400" baseline="30000">
                <a:latin typeface="Times New Roman" charset="0"/>
                <a:ea typeface="MS PGothic" charset="0"/>
              </a:rPr>
              <a:t>rd </a:t>
            </a:r>
            <a:r>
              <a:rPr lang="en-US" sz="2400">
                <a:latin typeface="Times New Roman" charset="0"/>
                <a:ea typeface="MS PGothic" charset="0"/>
              </a:rPr>
              <a:t>nerve</a:t>
            </a:r>
          </a:p>
          <a:p>
            <a:r>
              <a:rPr lang="en-US" sz="2400">
                <a:latin typeface="Times New Roman" charset="0"/>
                <a:ea typeface="MS PGothic" charset="0"/>
              </a:rPr>
              <a:t>Pupil is usually involved early and predominantly-HUTCHINSON PUPIL</a:t>
            </a:r>
          </a:p>
          <a:p>
            <a:r>
              <a:rPr lang="en-US" sz="2400">
                <a:latin typeface="Times New Roman" charset="0"/>
                <a:ea typeface="MS PGothic" charset="0"/>
              </a:rPr>
              <a:t>Generally ipsilateral 3</a:t>
            </a:r>
            <a:r>
              <a:rPr lang="en-US" sz="2400" baseline="30000">
                <a:latin typeface="Times New Roman" charset="0"/>
                <a:ea typeface="MS PGothic" charset="0"/>
              </a:rPr>
              <a:t>rd</a:t>
            </a:r>
            <a:r>
              <a:rPr lang="en-US" sz="2400">
                <a:latin typeface="Times New Roman" charset="0"/>
                <a:ea typeface="MS PGothic" charset="0"/>
              </a:rPr>
              <a:t> cn palsy but sometimes contralateral(false localizing)</a:t>
            </a:r>
          </a:p>
          <a:p>
            <a:r>
              <a:rPr lang="en-US" sz="2400" i="1">
                <a:solidFill>
                  <a:schemeClr val="accent2"/>
                </a:solidFill>
                <a:latin typeface="Times New Roman" charset="0"/>
                <a:ea typeface="MS PGothic" charset="0"/>
              </a:rPr>
              <a:t>A false localizing hemiparesis is much more common than a false localising 3 rd cn palsy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071563"/>
          </a:xfrm>
        </p:spPr>
        <p:txBody>
          <a:bodyPr/>
          <a:lstStyle/>
          <a:p>
            <a:r>
              <a:rPr lang="en-US" sz="2800">
                <a:latin typeface="Times New Roman" charset="0"/>
                <a:ea typeface="MS PGothic" charset="0"/>
              </a:rPr>
              <a:t>5) </a:t>
            </a:r>
            <a:r>
              <a:rPr lang="en-US" sz="2800" b="1" i="1">
                <a:latin typeface="Times New Roman" charset="0"/>
                <a:ea typeface="MS PGothic" charset="0"/>
              </a:rPr>
              <a:t>cavernous sinus syndrome of III</a:t>
            </a:r>
            <a:r>
              <a:rPr lang="en-US" sz="2800" b="1" i="1" baseline="30000">
                <a:latin typeface="Times New Roman" charset="0"/>
                <a:ea typeface="MS PGothic" charset="0"/>
              </a:rPr>
              <a:t>rd </a:t>
            </a:r>
            <a:r>
              <a:rPr lang="en-US" sz="2800" b="1" i="1">
                <a:latin typeface="Times New Roman" charset="0"/>
                <a:ea typeface="MS PGothic" charset="0"/>
              </a:rPr>
              <a:t>nerve </a:t>
            </a:r>
            <a:br>
              <a:rPr lang="en-US" sz="2800" b="1" i="1">
                <a:latin typeface="Times New Roman" charset="0"/>
                <a:ea typeface="MS PGothic" charset="0"/>
              </a:rPr>
            </a:br>
            <a:endParaRPr lang="en-US" sz="2800">
              <a:latin typeface="Times New Roman" charset="0"/>
              <a:ea typeface="MS PGothic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0" y="785813"/>
            <a:ext cx="9144000" cy="3714750"/>
          </a:xfrm>
        </p:spPr>
        <p:txBody>
          <a:bodyPr/>
          <a:lstStyle/>
          <a:p>
            <a:r>
              <a:rPr lang="en-US" sz="2000">
                <a:latin typeface="Times New Roman" charset="0"/>
                <a:ea typeface="MS PGothic" charset="0"/>
              </a:rPr>
              <a:t>- involvement of III +/- IV +/- VI nerves +/- oculosympathetics </a:t>
            </a:r>
          </a:p>
          <a:p>
            <a:r>
              <a:rPr lang="en-US" sz="2000">
                <a:latin typeface="Times New Roman" charset="0"/>
                <a:ea typeface="MS PGothic" charset="0"/>
              </a:rPr>
              <a:t>- may give rise to </a:t>
            </a:r>
            <a:r>
              <a:rPr lang="en-US" sz="2000" b="1">
                <a:latin typeface="Times New Roman" charset="0"/>
                <a:ea typeface="MS PGothic" charset="0"/>
              </a:rPr>
              <a:t>primary misdirection syndromes of the III</a:t>
            </a:r>
            <a:r>
              <a:rPr lang="en-US" sz="2000" b="1" baseline="30000">
                <a:latin typeface="Times New Roman" charset="0"/>
                <a:ea typeface="MS PGothic" charset="0"/>
              </a:rPr>
              <a:t>rd </a:t>
            </a:r>
            <a:r>
              <a:rPr lang="en-US" sz="2000" b="1">
                <a:latin typeface="Times New Roman" charset="0"/>
                <a:ea typeface="MS PGothic" charset="0"/>
              </a:rPr>
              <a:t>nerve</a:t>
            </a:r>
          </a:p>
          <a:p>
            <a:r>
              <a:rPr lang="en-US" sz="2000" b="1">
                <a:latin typeface="Times New Roman" charset="0"/>
                <a:ea typeface="MS PGothic" charset="0"/>
              </a:rPr>
              <a:t>Aberrant Regeneration of the III</a:t>
            </a:r>
            <a:r>
              <a:rPr lang="en-US" sz="2000" b="1" baseline="30000">
                <a:latin typeface="Times New Roman" charset="0"/>
                <a:ea typeface="MS PGothic" charset="0"/>
              </a:rPr>
              <a:t>rd </a:t>
            </a:r>
            <a:r>
              <a:rPr lang="en-US" sz="2000" b="1">
                <a:latin typeface="Times New Roman" charset="0"/>
                <a:ea typeface="MS PGothic" charset="0"/>
              </a:rPr>
              <a:t>Nerve </a:t>
            </a:r>
            <a:r>
              <a:rPr lang="en-US" sz="2000">
                <a:latin typeface="Times New Roman" charset="0"/>
                <a:ea typeface="MS PGothic" charset="0"/>
              </a:rPr>
              <a:t>= </a:t>
            </a:r>
            <a:r>
              <a:rPr lang="en-US" sz="2000" b="1">
                <a:latin typeface="Times New Roman" charset="0"/>
                <a:ea typeface="MS PGothic" charset="0"/>
              </a:rPr>
              <a:t>misdirection syndrome = acquired oculomotor synkinesis</a:t>
            </a:r>
            <a:r>
              <a:rPr lang="en-US" sz="2000">
                <a:latin typeface="Times New Roman" charset="0"/>
                <a:ea typeface="MS PGothic" charset="0"/>
              </a:rPr>
              <a:t> </a:t>
            </a:r>
          </a:p>
          <a:p>
            <a:r>
              <a:rPr lang="en-US" sz="2000">
                <a:latin typeface="Times New Roman" charset="0"/>
                <a:ea typeface="MS PGothic" charset="0"/>
              </a:rPr>
              <a:t> </a:t>
            </a:r>
            <a:r>
              <a:rPr lang="en-US" sz="2000" b="1">
                <a:solidFill>
                  <a:srgbClr val="FF0000"/>
                </a:solidFill>
                <a:latin typeface="Times New Roman" charset="0"/>
                <a:ea typeface="MS PGothic" charset="0"/>
              </a:rPr>
              <a:t>Bielschowsky’s Hard-Wiring theory: </a:t>
            </a:r>
            <a:r>
              <a:rPr lang="en-US" sz="2000">
                <a:solidFill>
                  <a:srgbClr val="FF0000"/>
                </a:solidFill>
                <a:latin typeface="Times New Roman" charset="0"/>
                <a:ea typeface="MS PGothic" charset="0"/>
              </a:rPr>
              <a:t>- after a III</a:t>
            </a:r>
            <a:r>
              <a:rPr lang="en-US" sz="2000" baseline="30000">
                <a:solidFill>
                  <a:srgbClr val="FF0000"/>
                </a:solidFill>
                <a:latin typeface="Times New Roman" charset="0"/>
                <a:ea typeface="MS PGothic" charset="0"/>
              </a:rPr>
              <a:t>rd </a:t>
            </a:r>
            <a:r>
              <a:rPr lang="en-US" sz="2000">
                <a:solidFill>
                  <a:srgbClr val="FF0000"/>
                </a:solidFill>
                <a:latin typeface="Times New Roman" charset="0"/>
                <a:ea typeface="MS PGothic" charset="0"/>
              </a:rPr>
              <a:t>palsy, anomalous branching develops during regeneration so that structures originally supplied are anomalously re-innervated on the basis of miswiring = </a:t>
            </a:r>
            <a:r>
              <a:rPr lang="en-US" sz="2000" b="1">
                <a:solidFill>
                  <a:srgbClr val="FF0000"/>
                </a:solidFill>
                <a:latin typeface="Times New Roman" charset="0"/>
                <a:ea typeface="MS PGothic" charset="0"/>
              </a:rPr>
              <a:t>secondary misdirection syndromes </a:t>
            </a:r>
          </a:p>
          <a:p>
            <a:r>
              <a:rPr lang="en-US" sz="2000" b="1">
                <a:latin typeface="Times New Roman" charset="0"/>
                <a:ea typeface="MS PGothic" charset="0"/>
              </a:rPr>
              <a:t>primary misdirection syndromes = where no previous III</a:t>
            </a:r>
            <a:r>
              <a:rPr lang="en-US" sz="2000" b="1" baseline="30000">
                <a:latin typeface="Times New Roman" charset="0"/>
                <a:ea typeface="MS PGothic" charset="0"/>
              </a:rPr>
              <a:t>rd </a:t>
            </a:r>
            <a:r>
              <a:rPr lang="en-US" sz="2000" b="1">
                <a:latin typeface="Times New Roman" charset="0"/>
                <a:ea typeface="MS PGothic" charset="0"/>
              </a:rPr>
              <a:t>nerve palsy was present </a:t>
            </a:r>
          </a:p>
          <a:p>
            <a:r>
              <a:rPr lang="en-US" sz="2000">
                <a:latin typeface="Times New Roman" charset="0"/>
                <a:ea typeface="MS PGothic" charset="0"/>
              </a:rPr>
              <a:t> </a:t>
            </a:r>
            <a:r>
              <a:rPr lang="en-US" sz="2000" b="1">
                <a:latin typeface="Times New Roman" charset="0"/>
                <a:ea typeface="MS PGothic" charset="0"/>
              </a:rPr>
              <a:t>eyelid-gaze dyskinesis –pseudo grafes sign-</a:t>
            </a:r>
            <a:r>
              <a:rPr lang="en-US" sz="2000" i="1">
                <a:solidFill>
                  <a:srgbClr val="FF0000"/>
                </a:solidFill>
                <a:latin typeface="Times New Roman" charset="0"/>
                <a:ea typeface="MS PGothic" charset="0"/>
              </a:rPr>
              <a:t>upper lid may retract on down gaze due to IR fibres aberrantly innervating LPS</a:t>
            </a:r>
          </a:p>
          <a:p>
            <a:r>
              <a:rPr lang="en-US" sz="2000" b="1">
                <a:latin typeface="Times New Roman" charset="0"/>
                <a:ea typeface="MS PGothic" charset="0"/>
              </a:rPr>
              <a:t> pupil-gaze dyskinesis –pseudo argyll robertson pupil –</a:t>
            </a:r>
            <a:r>
              <a:rPr lang="en-US" sz="2000" i="1">
                <a:solidFill>
                  <a:srgbClr val="FF0000"/>
                </a:solidFill>
                <a:latin typeface="Times New Roman" charset="0"/>
                <a:ea typeface="MS PGothic" charset="0"/>
              </a:rPr>
              <a:t>pupillary light reaction is poor but constriction occurs on ocular adduction with early convergence or horizontal gaze</a:t>
            </a:r>
          </a:p>
          <a:p>
            <a:endParaRPr lang="en-US" sz="2000">
              <a:latin typeface="Times New Roman" charset="0"/>
              <a:ea typeface="MS PGothic" charset="0"/>
            </a:endParaRPr>
          </a:p>
          <a:p>
            <a:endParaRPr lang="en-US" sz="2000">
              <a:latin typeface="Times New Roman" charset="0"/>
              <a:ea typeface="MS P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  <a:ea typeface="MS PGothic" charset="0"/>
              </a:rPr>
              <a:t>   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042988" y="1412875"/>
            <a:ext cx="7380287" cy="3571875"/>
          </a:xfrm>
        </p:spPr>
        <p:txBody>
          <a:bodyPr/>
          <a:lstStyle/>
          <a:p>
            <a:pPr marL="514350" indent="-514350" eaLnBrk="1" hangingPunct="1">
              <a:buFontTx/>
              <a:buNone/>
              <a:defRPr/>
            </a:pPr>
            <a:endParaRPr lang="en-US" sz="2000" dirty="0" smtClean="0">
              <a:ea typeface="+mn-ea"/>
              <a:cs typeface="+mn-cs"/>
            </a:endParaRPr>
          </a:p>
          <a:p>
            <a:pPr>
              <a:buFontTx/>
              <a:buNone/>
              <a:defRPr/>
            </a:pPr>
            <a:r>
              <a:rPr lang="en-IN" sz="2000" dirty="0" smtClean="0">
                <a:ea typeface="+mn-ea"/>
                <a:cs typeface="+mn-cs"/>
              </a:rPr>
              <a:t>4) </a:t>
            </a:r>
            <a:r>
              <a:rPr lang="en-IN" sz="2000" b="1" i="1" dirty="0" smtClean="0">
                <a:ea typeface="+mn-ea"/>
                <a:cs typeface="+mn-cs"/>
              </a:rPr>
              <a:t>posterior communicating artery aneurysm-</a:t>
            </a:r>
            <a:r>
              <a:rPr lang="en-IN" sz="2000" dirty="0" smtClean="0">
                <a:ea typeface="+mn-ea"/>
                <a:cs typeface="+mn-cs"/>
              </a:rPr>
              <a:t>most common cause of </a:t>
            </a:r>
            <a:r>
              <a:rPr lang="en-IN" sz="2000" b="1" dirty="0" smtClean="0">
                <a:ea typeface="+mn-ea"/>
                <a:cs typeface="+mn-cs"/>
              </a:rPr>
              <a:t>painful, non-traumatic, </a:t>
            </a:r>
            <a:r>
              <a:rPr lang="en-IN" sz="2000" b="1" dirty="0" err="1" smtClean="0">
                <a:ea typeface="+mn-ea"/>
                <a:cs typeface="+mn-cs"/>
              </a:rPr>
              <a:t>III</a:t>
            </a:r>
            <a:r>
              <a:rPr lang="en-IN" sz="2000" b="1" baseline="30000" dirty="0" err="1" smtClean="0">
                <a:ea typeface="+mn-ea"/>
                <a:cs typeface="+mn-cs"/>
              </a:rPr>
              <a:t>rd</a:t>
            </a:r>
            <a:r>
              <a:rPr lang="en-IN" sz="2000" b="1" baseline="30000" dirty="0" smtClean="0">
                <a:ea typeface="+mn-ea"/>
                <a:cs typeface="+mn-cs"/>
              </a:rPr>
              <a:t> </a:t>
            </a:r>
            <a:r>
              <a:rPr lang="en-IN" sz="2000" b="1" dirty="0" smtClean="0">
                <a:ea typeface="+mn-ea"/>
                <a:cs typeface="+mn-cs"/>
              </a:rPr>
              <a:t>nerve palsy </a:t>
            </a:r>
          </a:p>
          <a:p>
            <a:pPr marL="514350" indent="-514350" eaLnBrk="1" hangingPunct="1">
              <a:buFontTx/>
              <a:buNone/>
              <a:defRPr/>
            </a:pPr>
            <a:r>
              <a:rPr lang="en-US" sz="2000" b="1" i="1" dirty="0" smtClean="0">
                <a:solidFill>
                  <a:srgbClr val="FF0000"/>
                </a:solidFill>
                <a:ea typeface="+mn-ea"/>
                <a:cs typeface="+mn-cs"/>
              </a:rPr>
              <a:t>3</a:t>
            </a:r>
            <a:r>
              <a:rPr lang="en-US" sz="2000" b="1" i="1" baseline="30000" dirty="0" smtClean="0">
                <a:solidFill>
                  <a:srgbClr val="FF0000"/>
                </a:solidFill>
                <a:ea typeface="+mn-ea"/>
                <a:cs typeface="+mn-cs"/>
              </a:rPr>
              <a:t>rd</a:t>
            </a:r>
            <a:r>
              <a:rPr lang="en-US" sz="2000" b="1" i="1" dirty="0" smtClean="0">
                <a:solidFill>
                  <a:srgbClr val="FF0000"/>
                </a:solidFill>
                <a:ea typeface="+mn-ea"/>
                <a:cs typeface="+mn-cs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ea typeface="+mn-ea"/>
                <a:cs typeface="+mn-cs"/>
              </a:rPr>
              <a:t>cn</a:t>
            </a:r>
            <a:r>
              <a:rPr lang="en-US" sz="2000" b="1" i="1" dirty="0" smtClean="0">
                <a:solidFill>
                  <a:srgbClr val="FF0000"/>
                </a:solidFill>
                <a:ea typeface="+mn-ea"/>
                <a:cs typeface="+mn-cs"/>
              </a:rPr>
              <a:t>  passes between posterior cerebral</a:t>
            </a:r>
          </a:p>
          <a:p>
            <a:pPr marL="514350" indent="-514350" eaLnBrk="1" hangingPunct="1">
              <a:buFontTx/>
              <a:buNone/>
              <a:defRPr/>
            </a:pPr>
            <a:r>
              <a:rPr lang="en-US" sz="2000" b="1" i="1" dirty="0" smtClean="0">
                <a:solidFill>
                  <a:srgbClr val="FF0000"/>
                </a:solidFill>
                <a:ea typeface="+mn-ea"/>
                <a:cs typeface="+mn-cs"/>
              </a:rPr>
              <a:t>artery and superior </a:t>
            </a:r>
            <a:r>
              <a:rPr lang="en-US" sz="2000" b="1" i="1" dirty="0" err="1" smtClean="0">
                <a:solidFill>
                  <a:srgbClr val="FF0000"/>
                </a:solidFill>
                <a:ea typeface="+mn-ea"/>
                <a:cs typeface="+mn-cs"/>
              </a:rPr>
              <a:t>cerebellar</a:t>
            </a:r>
            <a:r>
              <a:rPr lang="en-US" sz="2000" b="1" i="1" dirty="0" smtClean="0">
                <a:solidFill>
                  <a:srgbClr val="FF0000"/>
                </a:solidFill>
                <a:ea typeface="+mn-ea"/>
                <a:cs typeface="+mn-cs"/>
              </a:rPr>
              <a:t> artery</a:t>
            </a:r>
          </a:p>
          <a:p>
            <a:pPr marL="514350" indent="-514350" eaLnBrk="1" hangingPunct="1">
              <a:buFontTx/>
              <a:buNone/>
              <a:defRPr/>
            </a:pPr>
            <a:r>
              <a:rPr lang="en-US" sz="2000" b="1" i="1" dirty="0" smtClean="0">
                <a:solidFill>
                  <a:srgbClr val="FF0000"/>
                </a:solidFill>
                <a:ea typeface="+mn-ea"/>
                <a:cs typeface="+mn-cs"/>
              </a:rPr>
              <a:t>parallel to posterior communicating artery</a:t>
            </a:r>
          </a:p>
          <a:p>
            <a:pPr marL="514350" indent="-514350" eaLnBrk="1" hangingPunct="1">
              <a:buFontTx/>
              <a:buNone/>
              <a:defRPr/>
            </a:pPr>
            <a:r>
              <a:rPr lang="en-US" sz="2000" b="1" i="1" dirty="0" smtClean="0">
                <a:solidFill>
                  <a:srgbClr val="FF0000"/>
                </a:solidFill>
                <a:ea typeface="+mn-ea"/>
                <a:cs typeface="+mn-cs"/>
              </a:rPr>
              <a:t>PUPIL RULE-</a:t>
            </a:r>
            <a:r>
              <a:rPr lang="en-US" sz="2000" b="1" u="sng" dirty="0" smtClean="0">
                <a:solidFill>
                  <a:srgbClr val="FF0000"/>
                </a:solidFill>
                <a:ea typeface="+mn-ea"/>
                <a:cs typeface="+mn-cs"/>
              </a:rPr>
              <a:t>complete isolated 3</a:t>
            </a:r>
            <a:r>
              <a:rPr lang="en-US" sz="2000" b="1" u="sng" baseline="30000" dirty="0" smtClean="0">
                <a:solidFill>
                  <a:srgbClr val="FF0000"/>
                </a:solidFill>
                <a:ea typeface="+mn-ea"/>
                <a:cs typeface="+mn-cs"/>
              </a:rPr>
              <a:t>rd</a:t>
            </a:r>
            <a:r>
              <a:rPr lang="en-US" sz="2000" b="1" u="sng" dirty="0" smtClean="0">
                <a:solidFill>
                  <a:srgbClr val="FF0000"/>
                </a:solidFill>
                <a:ea typeface="+mn-ea"/>
                <a:cs typeface="+mn-cs"/>
              </a:rPr>
              <a:t> </a:t>
            </a:r>
            <a:r>
              <a:rPr lang="en-US" sz="2000" b="1" u="sng" dirty="0" err="1" smtClean="0">
                <a:solidFill>
                  <a:srgbClr val="FF0000"/>
                </a:solidFill>
                <a:ea typeface="+mn-ea"/>
                <a:cs typeface="+mn-cs"/>
              </a:rPr>
              <a:t>cn</a:t>
            </a:r>
            <a:r>
              <a:rPr lang="en-US" sz="2000" b="1" u="sng" dirty="0" smtClean="0">
                <a:solidFill>
                  <a:srgbClr val="FF0000"/>
                </a:solidFill>
                <a:ea typeface="+mn-ea"/>
                <a:cs typeface="+mn-cs"/>
              </a:rPr>
              <a:t> palsy with pupil sparing is never due to aneurysm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952</TotalTime>
  <Words>911</Words>
  <Application>Microsoft Macintosh PowerPoint</Application>
  <PresentationFormat>On-screen Show (4:3)</PresentationFormat>
  <Paragraphs>89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Times New Roman</vt:lpstr>
      <vt:lpstr>MS PGothic</vt:lpstr>
      <vt:lpstr>Arial</vt:lpstr>
      <vt:lpstr>Calibri</vt:lpstr>
      <vt:lpstr>Broadway</vt:lpstr>
      <vt:lpstr>Office Theme</vt:lpstr>
      <vt:lpstr>OCULOMOTOR SYSTEM</vt:lpstr>
      <vt:lpstr>  </vt:lpstr>
      <vt:lpstr>PowerPoint Presentation</vt:lpstr>
      <vt:lpstr>7 types of 3rd cn palsies</vt:lpstr>
      <vt:lpstr>1) nuclear IIIrd nerve palsies  - very rare  specific prerequisites for diagnosis based on IIIrd n. subnuclear arrangements  </vt:lpstr>
      <vt:lpstr>  </vt:lpstr>
      <vt:lpstr>   </vt:lpstr>
      <vt:lpstr>5) cavernous sinus syndrome of IIIrd nerve  </vt:lpstr>
      <vt:lpstr>   </vt:lpstr>
      <vt:lpstr>   </vt:lpstr>
      <vt:lpstr>Pupillomotor fibres pass superficially in superomedian part of nerve – supplied by pial blood vessels – while main trunk of 3rd nerve is supplied by vasa nervosum Therefore aneurysm presses on pial vessels externally – total 3rd nerve palsy including pupils Microangiopathy affects vasa nervosa- produces pupil sparing 3rd nerve palsy</vt:lpstr>
      <vt:lpstr>PowerPoint Presentation</vt:lpstr>
      <vt:lpstr>FASCICULUS  Passes through red nucleus and then through medial aspect of cerebral peduncle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Saurabh</dc:creator>
  <cp:lastModifiedBy>apple</cp:lastModifiedBy>
  <cp:revision>61</cp:revision>
  <dcterms:created xsi:type="dcterms:W3CDTF">2010-05-16T09:00:38Z</dcterms:created>
  <dcterms:modified xsi:type="dcterms:W3CDTF">2013-11-26T06:49:56Z</dcterms:modified>
</cp:coreProperties>
</file>